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79" r:id="rId3"/>
    <p:sldId id="258" r:id="rId4"/>
    <p:sldId id="259" r:id="rId5"/>
    <p:sldId id="273" r:id="rId6"/>
    <p:sldId id="261" r:id="rId7"/>
    <p:sldId id="264" r:id="rId8"/>
    <p:sldId id="265" r:id="rId9"/>
    <p:sldId id="266" r:id="rId10"/>
    <p:sldId id="274" r:id="rId11"/>
    <p:sldId id="272" r:id="rId12"/>
    <p:sldId id="278" r:id="rId13"/>
    <p:sldId id="270" r:id="rId14"/>
    <p:sldId id="269" r:id="rId15"/>
    <p:sldId id="271" r:id="rId16"/>
    <p:sldId id="275" r:id="rId17"/>
    <p:sldId id="276" r:id="rId18"/>
    <p:sldId id="277" r:id="rId19"/>
    <p:sldId id="281" r:id="rId20"/>
    <p:sldId id="282" r:id="rId21"/>
    <p:sldId id="283" r:id="rId22"/>
    <p:sldId id="284" r:id="rId23"/>
    <p:sldId id="280" r:id="rId24"/>
    <p:sldId id="286" r:id="rId25"/>
    <p:sldId id="287" r:id="rId26"/>
    <p:sldId id="288" r:id="rId27"/>
    <p:sldId id="289" r:id="rId28"/>
    <p:sldId id="291" r:id="rId29"/>
    <p:sldId id="292" r:id="rId30"/>
    <p:sldId id="294" r:id="rId31"/>
    <p:sldId id="295" r:id="rId32"/>
    <p:sldId id="296" r:id="rId33"/>
    <p:sldId id="297" r:id="rId34"/>
    <p:sldId id="299" r:id="rId35"/>
    <p:sldId id="298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0" autoAdjust="0"/>
  </p:normalViewPr>
  <p:slideViewPr>
    <p:cSldViewPr snapToGrid="0" snapToObjects="1"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notesViewPr>
    <p:cSldViewPr snapToGrid="0" snapToObjects="1">
      <p:cViewPr>
        <p:scale>
          <a:sx n="125" d="100"/>
          <a:sy n="125" d="100"/>
        </p:scale>
        <p:origin x="-344" y="61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Conferences\August%202010%20APA%20-%20Peer%20Victimization\graphs%20for%20poster%20based%20on%20thesis%20analyse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Conferences\August%202010%20APA%20-%20Peer%20Victimization\graphs%20for%20poster%20based%20on%20thesis%20analys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Conferences\August%202010%20APA%20-%20Peer%20Victimization\graphs%20for%20poster%20based%20on%20thesis%20analys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Conferences\August%202010%20APA%20-%20Peer%20Victimization\graphs%20for%20poster%20based%20on%20thesis%20analys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Conferences\August%202010%20APA%20-%20Peer%20Victimization\graphs%20for%20poster%20based%20on%20thesis%20analys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Conferences\August%202010%20APA%20-%20Peer%20Victimization\graphs%20for%20poster%20based%20on%20thesis%20analyse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abiondic:Desktop:MA%20Thesis%20(Parenting%20Stress):3236%20Parenting%20stress%20Presentation%20:Graphs%20&amp;%20Tables:SIPA%20bar%20grap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labiondic:Desktop:MA%20Thesis%20(Parenting%20Stress):3236%20Parenting%20stress%20Presentation%20:Graphs%20&amp;%20Tables:SIPA%20bar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1039351851851792"/>
          <c:y val="0.11428571428571409"/>
        </c:manualLayout>
      </c:layout>
      <c:txPr>
        <a:bodyPr/>
        <a:lstStyle/>
        <a:p>
          <a:pPr>
            <a:defRPr sz="25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6.5402814663646031E-2"/>
          <c:y val="0.14783450224829101"/>
          <c:w val="0.48930872857953217"/>
          <c:h val="0.76274607928996829"/>
        </c:manualLayout>
      </c:layout>
      <c:pieChart>
        <c:varyColors val="1"/>
        <c:ser>
          <c:idx val="0"/>
          <c:order val="0"/>
          <c:tx>
            <c:strRef>
              <c:f>weekly!$C$3</c:f>
              <c:strCache>
                <c:ptCount val="1"/>
                <c:pt idx="0">
                  <c:v>ADHD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weekly!$D$2:$G$2</c:f>
              <c:strCache>
                <c:ptCount val="4"/>
                <c:pt idx="0">
                  <c:v>Victim</c:v>
                </c:pt>
                <c:pt idx="1">
                  <c:v>Bully</c:v>
                </c:pt>
                <c:pt idx="2">
                  <c:v>Bully/Victim</c:v>
                </c:pt>
                <c:pt idx="3">
                  <c:v>No Involvement</c:v>
                </c:pt>
              </c:strCache>
            </c:strRef>
          </c:cat>
          <c:val>
            <c:numRef>
              <c:f>weekly!$D$3:$G$3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30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solidFill>
      <a:schemeClr val="bg1"/>
    </a:solidFill>
    <a:ln w="25400"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Parenting Stress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ADHD Status</c:v>
                </c:pt>
                <c:pt idx="1">
                  <c:v>Externalizing Behaviour &amp; Maternal Inattention</c:v>
                </c:pt>
                <c:pt idx="2">
                  <c:v>Unknown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32.6</c:v>
                </c:pt>
                <c:pt idx="1">
                  <c:v>21.8</c:v>
                </c:pt>
                <c:pt idx="2">
                  <c:v>45.6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Stress 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ADHD Status </c:v>
                </c:pt>
                <c:pt idx="1">
                  <c:v>Externalizing Behaviour</c:v>
                </c:pt>
                <c:pt idx="2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30.5</c:v>
                </c:pt>
                <c:pt idx="1">
                  <c:v>4.2</c:v>
                </c:pt>
                <c:pt idx="2">
                  <c:v>65.3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170444603515512"/>
          <c:y val="7.8125016019729321E-2"/>
        </c:manualLayout>
      </c:layout>
      <c:txPr>
        <a:bodyPr/>
        <a:lstStyle/>
        <a:p>
          <a:pPr>
            <a:defRPr sz="25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5.7045258023004405E-2"/>
          <c:y val="0.14783450224829101"/>
          <c:w val="0.51908889523703372"/>
          <c:h val="0.79390079064279329"/>
        </c:manualLayout>
      </c:layout>
      <c:pieChart>
        <c:varyColors val="1"/>
        <c:ser>
          <c:idx val="0"/>
          <c:order val="0"/>
          <c:tx>
            <c:strRef>
              <c:f>weekly!$C$7</c:f>
              <c:strCache>
                <c:ptCount val="1"/>
                <c:pt idx="0">
                  <c:v>Comparison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weekly!$D$6:$G$6</c:f>
              <c:strCache>
                <c:ptCount val="4"/>
                <c:pt idx="0">
                  <c:v>Victim</c:v>
                </c:pt>
                <c:pt idx="1">
                  <c:v>Bully</c:v>
                </c:pt>
                <c:pt idx="2">
                  <c:v>Bully/Victim</c:v>
                </c:pt>
                <c:pt idx="3">
                  <c:v>No Involvement</c:v>
                </c:pt>
              </c:strCache>
            </c:strRef>
          </c:cat>
          <c:val>
            <c:numRef>
              <c:f>weekly!$D$7:$G$7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7526684164479502"/>
          <c:y val="0.326991126761632"/>
          <c:w val="0.37161874652032101"/>
          <c:h val="0.50409274608200871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 w="25400"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Comparison </a:t>
            </a:r>
          </a:p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Victim Status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967017909526007"/>
          <c:y val="3.0745247753122113E-2"/>
        </c:manualLayout>
      </c:layout>
    </c:title>
    <c:plotArea>
      <c:layout>
        <c:manualLayout>
          <c:layoutTarget val="inner"/>
          <c:xMode val="edge"/>
          <c:yMode val="edge"/>
          <c:x val="0.12896690587170012"/>
          <c:y val="0.32241578047458624"/>
          <c:w val="0.40828951828576515"/>
          <c:h val="0.63693164852580464"/>
        </c:manualLayout>
      </c:layout>
      <c:pieChart>
        <c:varyColors val="1"/>
        <c:ser>
          <c:idx val="0"/>
          <c:order val="0"/>
          <c:tx>
            <c:strRef>
              <c:f>victim!$C$8</c:f>
              <c:strCache>
                <c:ptCount val="1"/>
                <c:pt idx="0">
                  <c:v>Comparison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victim!$D$7:$E$7</c:f>
              <c:strCache>
                <c:ptCount val="2"/>
                <c:pt idx="0">
                  <c:v>Victim</c:v>
                </c:pt>
                <c:pt idx="1">
                  <c:v>NonVictim</c:v>
                </c:pt>
              </c:strCache>
            </c:strRef>
          </c:cat>
          <c:val>
            <c:numRef>
              <c:f>victim!$D$8:$E$8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04663070962283"/>
          <c:y val="0.40032949727438333"/>
          <c:w val="0.29033082403161115"/>
          <c:h val="0.23139228750252616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spPr>
    <a:solidFill>
      <a:sysClr val="window" lastClr="FFFFFF"/>
    </a:solidFill>
    <a:ln w="25400"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>
                <a:latin typeface="Arial" pitchFamily="34" charset="0"/>
                <a:cs typeface="Arial" pitchFamily="34" charset="0"/>
              </a:defRP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ADHD  </a:t>
            </a:r>
          </a:p>
          <a:p>
            <a:pPr>
              <a:defRPr sz="2500">
                <a:latin typeface="Arial" pitchFamily="34" charset="0"/>
                <a:cs typeface="Arial" pitchFamily="34" charset="0"/>
              </a:defRP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Victim status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709536307961508"/>
          <c:y val="1.8307539143814115E-2"/>
        </c:manualLayout>
      </c:layout>
    </c:title>
    <c:plotArea>
      <c:layout>
        <c:manualLayout>
          <c:layoutTarget val="inner"/>
          <c:xMode val="edge"/>
          <c:yMode val="edge"/>
          <c:x val="0.19115982123855982"/>
          <c:y val="0.29261353694424824"/>
          <c:w val="0.59065333049585"/>
          <c:h val="0.66224767358626035"/>
        </c:manualLayout>
      </c:layout>
      <c:pieChart>
        <c:varyColors val="1"/>
        <c:ser>
          <c:idx val="1"/>
          <c:order val="1"/>
          <c:tx>
            <c:strRef>
              <c:f>victim!$C$5</c:f>
              <c:strCache>
                <c:ptCount val="1"/>
                <c:pt idx="0">
                  <c:v>ADHD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</c:dLbls>
          <c:cat>
            <c:strRef>
              <c:f>victim!$D$4:$E$4</c:f>
              <c:strCache>
                <c:ptCount val="2"/>
                <c:pt idx="0">
                  <c:v>Victim</c:v>
                </c:pt>
                <c:pt idx="1">
                  <c:v>NonVictim</c:v>
                </c:pt>
              </c:strCache>
            </c:strRef>
          </c:cat>
          <c:val>
            <c:numRef>
              <c:f>victim!$D$5:$E$5</c:f>
              <c:numCache>
                <c:formatCode>General</c:formatCode>
                <c:ptCount val="2"/>
                <c:pt idx="0">
                  <c:v>17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victim!$C$8</c:f>
              <c:strCache>
                <c:ptCount val="1"/>
                <c:pt idx="0">
                  <c:v>Comparison</c:v>
                </c:pt>
              </c:strCache>
            </c:strRef>
          </c:tx>
          <c:cat>
            <c:strRef>
              <c:f>victim!$D$7:$E$7</c:f>
              <c:strCache>
                <c:ptCount val="2"/>
                <c:pt idx="0">
                  <c:v>Victim</c:v>
                </c:pt>
                <c:pt idx="1">
                  <c:v>NonVictim</c:v>
                </c:pt>
              </c:strCache>
            </c:strRef>
          </c:cat>
          <c:val>
            <c:numRef>
              <c:f>victim!$D$8:$E$8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</c:ser>
        <c:ser>
          <c:idx val="0"/>
          <c:order val="0"/>
          <c:tx>
            <c:strRef>
              <c:f>victim!$C$8</c:f>
              <c:strCache>
                <c:ptCount val="1"/>
                <c:pt idx="0">
                  <c:v>Comparison</c:v>
                </c:pt>
              </c:strCache>
            </c:strRef>
          </c:tx>
          <c:cat>
            <c:strRef>
              <c:f>victim!$D$7:$E$7</c:f>
              <c:strCache>
                <c:ptCount val="2"/>
                <c:pt idx="0">
                  <c:v>Victim</c:v>
                </c:pt>
                <c:pt idx="1">
                  <c:v>NonVictim</c:v>
                </c:pt>
              </c:strCache>
            </c:strRef>
          </c:cat>
          <c:val>
            <c:numRef>
              <c:f>victim!$D$8:$E$8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solidFill>
      <a:sysClr val="window" lastClr="FFFFFF"/>
    </a:solidFill>
    <a:ln w="25400"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>
                <a:latin typeface="Arial" pitchFamily="34" charset="0"/>
                <a:cs typeface="Arial" pitchFamily="34" charset="0"/>
              </a:defRP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ADHD                       Bully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Status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0084669971809108"/>
          <c:y val="2.6188821985487108E-3"/>
        </c:manualLayout>
      </c:layout>
    </c:title>
    <c:plotArea>
      <c:layout>
        <c:manualLayout>
          <c:layoutTarget val="inner"/>
          <c:xMode val="edge"/>
          <c:yMode val="edge"/>
          <c:x val="0.191057524059493"/>
          <c:y val="0.28514097028194324"/>
          <c:w val="0.58550743657042903"/>
          <c:h val="0.67994411988824333"/>
        </c:manualLayout>
      </c:layout>
      <c:pieChart>
        <c:varyColors val="1"/>
        <c:ser>
          <c:idx val="0"/>
          <c:order val="0"/>
          <c:tx>
            <c:strRef>
              <c:f>bully!$C$6</c:f>
              <c:strCache>
                <c:ptCount val="1"/>
                <c:pt idx="0">
                  <c:v>ADHD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</c:dLbls>
          <c:cat>
            <c:strRef>
              <c:f>bully!$D$5:$E$5</c:f>
              <c:strCache>
                <c:ptCount val="2"/>
                <c:pt idx="0">
                  <c:v>Bully</c:v>
                </c:pt>
                <c:pt idx="1">
                  <c:v>NonBully</c:v>
                </c:pt>
              </c:strCache>
            </c:strRef>
          </c:cat>
          <c:val>
            <c:numRef>
              <c:f>bully!$D$6:$E$6</c:f>
              <c:numCache>
                <c:formatCode>General</c:formatCode>
                <c:ptCount val="2"/>
                <c:pt idx="0">
                  <c:v>19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bully!$C$7</c:f>
              <c:strCache>
                <c:ptCount val="1"/>
              </c:strCache>
            </c:strRef>
          </c:tx>
          <c:cat>
            <c:strRef>
              <c:f>bully!$D$5:$E$5</c:f>
              <c:strCache>
                <c:ptCount val="2"/>
                <c:pt idx="0">
                  <c:v>Bully</c:v>
                </c:pt>
                <c:pt idx="1">
                  <c:v>NonBully</c:v>
                </c:pt>
              </c:strCache>
            </c:strRef>
          </c:cat>
          <c:val>
            <c:numRef>
              <c:f>bully!$D$7:$E$7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solidFill>
      <a:sysClr val="window" lastClr="FFFFFF"/>
    </a:solidFill>
    <a:ln w="25400"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/>
            </a:pPr>
            <a:r>
              <a:rPr lang="en-US" sz="2000" dirty="0" smtClean="0"/>
              <a:t>Comparison      </a:t>
            </a:r>
          </a:p>
          <a:p>
            <a:pPr>
              <a:defRPr sz="2500"/>
            </a:pPr>
            <a:r>
              <a:rPr lang="en-US" sz="2000" dirty="0" smtClean="0"/>
              <a:t> Bully</a:t>
            </a:r>
            <a:r>
              <a:rPr lang="en-US" sz="2000" baseline="0" dirty="0" smtClean="0"/>
              <a:t> Status</a:t>
            </a:r>
            <a:endParaRPr lang="en-US" sz="2000" dirty="0"/>
          </a:p>
        </c:rich>
      </c:tx>
      <c:layout>
        <c:manualLayout>
          <c:xMode val="edge"/>
          <c:yMode val="edge"/>
          <c:x val="0.14458880139982508"/>
          <c:y val="3.3154262975192597E-2"/>
        </c:manualLayout>
      </c:layout>
    </c:title>
    <c:plotArea>
      <c:layout>
        <c:manualLayout>
          <c:layoutTarget val="inner"/>
          <c:xMode val="edge"/>
          <c:yMode val="edge"/>
          <c:x val="0.10590494753084402"/>
          <c:y val="0.29352349972893016"/>
          <c:w val="0.39321994464455018"/>
          <c:h val="0.62259824568720001"/>
        </c:manualLayout>
      </c:layout>
      <c:pieChart>
        <c:varyColors val="1"/>
        <c:ser>
          <c:idx val="0"/>
          <c:order val="0"/>
          <c:tx>
            <c:strRef>
              <c:f>bully!$C$9</c:f>
              <c:strCache>
                <c:ptCount val="1"/>
                <c:pt idx="0">
                  <c:v>Comparison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Percent val="1"/>
            <c:showLeaderLines val="1"/>
          </c:dLbls>
          <c:cat>
            <c:strRef>
              <c:f>bully!$D$8:$E$8</c:f>
              <c:strCache>
                <c:ptCount val="2"/>
                <c:pt idx="0">
                  <c:v>Bully</c:v>
                </c:pt>
                <c:pt idx="1">
                  <c:v>NonBully</c:v>
                </c:pt>
              </c:strCache>
            </c:strRef>
          </c:cat>
          <c:val>
            <c:numRef>
              <c:f>bully!$D$9:$E$9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6201719350298596"/>
          <c:y val="0.38802091270849531"/>
          <c:w val="0.35739627437165933"/>
          <c:h val="0.30360523791651001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</c:chart>
  <c:spPr>
    <a:solidFill>
      <a:sysClr val="window" lastClr="FFFFFF"/>
    </a:solidFill>
    <a:ln w="25400">
      <a:noFill/>
    </a:ln>
  </c:spPr>
  <c:txPr>
    <a:bodyPr/>
    <a:lstStyle/>
    <a:p>
      <a:pPr>
        <a:defRPr sz="2500"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ADHD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Teen</c:v>
                </c:pt>
                <c:pt idx="1">
                  <c:v>Mother</c:v>
                </c:pt>
                <c:pt idx="2">
                  <c:v>Father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9.8000000000000007</c:v>
                </c:pt>
                <c:pt idx="1">
                  <c:v>15.219999999999999</c:v>
                </c:pt>
                <c:pt idx="2">
                  <c:v>13.729999999999999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Comparison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Teen</c:v>
                </c:pt>
                <c:pt idx="1">
                  <c:v>Mother</c:v>
                </c:pt>
                <c:pt idx="2">
                  <c:v>Father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6.14</c:v>
                </c:pt>
                <c:pt idx="1">
                  <c:v>6.75</c:v>
                </c:pt>
                <c:pt idx="2">
                  <c:v>6</c:v>
                </c:pt>
              </c:numCache>
            </c:numRef>
          </c:val>
        </c:ser>
        <c:axId val="128551552"/>
        <c:axId val="128577920"/>
      </c:barChart>
      <c:catAx>
        <c:axId val="128551552"/>
        <c:scaling>
          <c:orientation val="minMax"/>
        </c:scaling>
        <c:axPos val="b"/>
        <c:tickLblPos val="nextTo"/>
        <c:crossAx val="128577920"/>
        <c:crosses val="autoZero"/>
        <c:auto val="1"/>
        <c:lblAlgn val="ctr"/>
        <c:lblOffset val="100"/>
      </c:catAx>
      <c:valAx>
        <c:axId val="128577920"/>
        <c:scaling>
          <c:orientation val="minMax"/>
        </c:scaling>
        <c:axPos val="l"/>
        <c:majorGridlines/>
        <c:numFmt formatCode="General" sourceLinked="1"/>
        <c:tickLblPos val="nextTo"/>
        <c:crossAx val="1285515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6.8858959626466779E-2"/>
          <c:y val="2.1538316297241209E-2"/>
          <c:w val="0.76847712479726338"/>
          <c:h val="0.80157529323343535"/>
        </c:manualLayout>
      </c:layout>
      <c:barChart>
        <c:barDir val="col"/>
        <c:grouping val="clustered"/>
        <c:ser>
          <c:idx val="0"/>
          <c:order val="0"/>
          <c:tx>
            <c:strRef>
              <c:f>Sheet2!$B$23</c:f>
              <c:strCache>
                <c:ptCount val="1"/>
                <c:pt idx="0">
                  <c:v>Control </c:v>
                </c:pt>
              </c:strCache>
            </c:strRef>
          </c:tx>
          <c:cat>
            <c:strRef>
              <c:f>Sheet2!$A$24:$A$27</c:f>
              <c:strCache>
                <c:ptCount val="4"/>
                <c:pt idx="0">
                  <c:v>Total Stress </c:v>
                </c:pt>
                <c:pt idx="1">
                  <c:v>Adolescent </c:v>
                </c:pt>
                <c:pt idx="2">
                  <c:v>Parent </c:v>
                </c:pt>
                <c:pt idx="3">
                  <c:v>Adolescent-Parent Relationship</c:v>
                </c:pt>
              </c:strCache>
            </c:strRef>
          </c:cat>
          <c:val>
            <c:numRef>
              <c:f>Sheet2!$B$24:$B$27</c:f>
              <c:numCache>
                <c:formatCode>General</c:formatCode>
                <c:ptCount val="4"/>
                <c:pt idx="0">
                  <c:v>159.56</c:v>
                </c:pt>
                <c:pt idx="1">
                  <c:v>68.290000000000006</c:v>
                </c:pt>
                <c:pt idx="2">
                  <c:v>61.690000000000012</c:v>
                </c:pt>
                <c:pt idx="3">
                  <c:v>27.939999999999991</c:v>
                </c:pt>
              </c:numCache>
            </c:numRef>
          </c:val>
        </c:ser>
        <c:ser>
          <c:idx val="1"/>
          <c:order val="1"/>
          <c:tx>
            <c:strRef>
              <c:f>Sheet2!$C$23</c:f>
              <c:strCache>
                <c:ptCount val="1"/>
                <c:pt idx="0">
                  <c:v>ADHD </c:v>
                </c:pt>
              </c:strCache>
            </c:strRef>
          </c:tx>
          <c:cat>
            <c:strRef>
              <c:f>Sheet2!$A$24:$A$27</c:f>
              <c:strCache>
                <c:ptCount val="4"/>
                <c:pt idx="0">
                  <c:v>Total Stress </c:v>
                </c:pt>
                <c:pt idx="1">
                  <c:v>Adolescent </c:v>
                </c:pt>
                <c:pt idx="2">
                  <c:v>Parent </c:v>
                </c:pt>
                <c:pt idx="3">
                  <c:v>Adolescent-Parent Relationship</c:v>
                </c:pt>
              </c:strCache>
            </c:strRef>
          </c:cat>
          <c:val>
            <c:numRef>
              <c:f>Sheet2!$C$24:$C$27</c:f>
              <c:numCache>
                <c:formatCode>General</c:formatCode>
                <c:ptCount val="4"/>
                <c:pt idx="0">
                  <c:v>228.43</c:v>
                </c:pt>
                <c:pt idx="1">
                  <c:v>116.73</c:v>
                </c:pt>
                <c:pt idx="2">
                  <c:v>81.649999999999991</c:v>
                </c:pt>
                <c:pt idx="3">
                  <c:v>35.04</c:v>
                </c:pt>
              </c:numCache>
            </c:numRef>
          </c:val>
        </c:ser>
        <c:axId val="93967872"/>
        <c:axId val="93969408"/>
      </c:barChart>
      <c:catAx>
        <c:axId val="93967872"/>
        <c:scaling>
          <c:orientation val="minMax"/>
        </c:scaling>
        <c:axPos val="b"/>
        <c:tickLblPos val="nextTo"/>
        <c:crossAx val="93969408"/>
        <c:crosses val="autoZero"/>
        <c:auto val="1"/>
        <c:lblAlgn val="ctr"/>
        <c:lblOffset val="100"/>
      </c:catAx>
      <c:valAx>
        <c:axId val="93969408"/>
        <c:scaling>
          <c:orientation val="minMax"/>
        </c:scaling>
        <c:axPos val="l"/>
        <c:majorGridlines/>
        <c:numFmt formatCode="General" sourceLinked="1"/>
        <c:tickLblPos val="nextTo"/>
        <c:crossAx val="939678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Sheet2!$B$9</c:f>
              <c:strCache>
                <c:ptCount val="1"/>
                <c:pt idx="0">
                  <c:v>Control </c:v>
                </c:pt>
              </c:strCache>
            </c:strRef>
          </c:tx>
          <c:cat>
            <c:strRef>
              <c:f>Sheet2!$A$10:$A$13</c:f>
              <c:strCache>
                <c:ptCount val="4"/>
                <c:pt idx="0">
                  <c:v>Total Stress </c:v>
                </c:pt>
                <c:pt idx="1">
                  <c:v>Adolescent </c:v>
                </c:pt>
                <c:pt idx="2">
                  <c:v>Parent</c:v>
                </c:pt>
                <c:pt idx="3">
                  <c:v>Adolescent-Parent Relationship</c:v>
                </c:pt>
              </c:strCache>
            </c:strRef>
          </c:cat>
          <c:val>
            <c:numRef>
              <c:f>Sheet2!$B$10:$B$13</c:f>
              <c:numCache>
                <c:formatCode>General</c:formatCode>
                <c:ptCount val="4"/>
                <c:pt idx="0">
                  <c:v>180.38000000000008</c:v>
                </c:pt>
                <c:pt idx="1">
                  <c:v>74.290000000000006</c:v>
                </c:pt>
                <c:pt idx="2">
                  <c:v>70.849999999999994</c:v>
                </c:pt>
                <c:pt idx="3">
                  <c:v>32.14</c:v>
                </c:pt>
              </c:numCache>
            </c:numRef>
          </c:val>
        </c:ser>
        <c:ser>
          <c:idx val="1"/>
          <c:order val="1"/>
          <c:tx>
            <c:strRef>
              <c:f>Sheet2!$C$9</c:f>
              <c:strCache>
                <c:ptCount val="1"/>
                <c:pt idx="0">
                  <c:v>ADHD </c:v>
                </c:pt>
              </c:strCache>
            </c:strRef>
          </c:tx>
          <c:cat>
            <c:strRef>
              <c:f>Sheet2!$A$10:$A$13</c:f>
              <c:strCache>
                <c:ptCount val="4"/>
                <c:pt idx="0">
                  <c:v>Total Stress </c:v>
                </c:pt>
                <c:pt idx="1">
                  <c:v>Adolescent </c:v>
                </c:pt>
                <c:pt idx="2">
                  <c:v>Parent</c:v>
                </c:pt>
                <c:pt idx="3">
                  <c:v>Adolescent-Parent Relationship</c:v>
                </c:pt>
              </c:strCache>
            </c:strRef>
          </c:cat>
          <c:val>
            <c:numRef>
              <c:f>Sheet2!$C$10:$C$13</c:f>
              <c:numCache>
                <c:formatCode>General</c:formatCode>
                <c:ptCount val="4"/>
                <c:pt idx="0">
                  <c:v>227.81</c:v>
                </c:pt>
                <c:pt idx="1">
                  <c:v>112.66999999999999</c:v>
                </c:pt>
                <c:pt idx="2">
                  <c:v>76.760000000000005</c:v>
                </c:pt>
                <c:pt idx="3">
                  <c:v>38.379999999999995</c:v>
                </c:pt>
              </c:numCache>
            </c:numRef>
          </c:val>
        </c:ser>
        <c:axId val="94368896"/>
        <c:axId val="94370432"/>
      </c:barChart>
      <c:catAx>
        <c:axId val="94368896"/>
        <c:scaling>
          <c:orientation val="minMax"/>
        </c:scaling>
        <c:axPos val="b"/>
        <c:tickLblPos val="nextTo"/>
        <c:crossAx val="94370432"/>
        <c:crosses val="autoZero"/>
        <c:auto val="1"/>
        <c:lblAlgn val="ctr"/>
        <c:lblOffset val="100"/>
      </c:catAx>
      <c:valAx>
        <c:axId val="94370432"/>
        <c:scaling>
          <c:orientation val="minMax"/>
        </c:scaling>
        <c:axPos val="l"/>
        <c:majorGridlines/>
        <c:numFmt formatCode="General" sourceLinked="1"/>
        <c:tickLblPos val="nextTo"/>
        <c:crossAx val="943688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D962E-368C-5340-89E1-32382D29796F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4E2D031A-246A-4A4D-B035-71EA7181E0A8}">
      <dgm:prSet phldrT="[Text]"/>
      <dgm:spPr/>
      <dgm:t>
        <a:bodyPr/>
        <a:lstStyle/>
        <a:p>
          <a:r>
            <a:rPr lang="en-US" dirty="0" smtClean="0"/>
            <a:t>Self-Perception of social support</a:t>
          </a:r>
          <a:endParaRPr lang="en-US" dirty="0"/>
        </a:p>
      </dgm:t>
    </dgm:pt>
    <dgm:pt modelId="{48E4F798-A670-7B42-9F72-C7BF238C87FA}" type="parTrans" cxnId="{6B24E652-F4A7-8C4A-99A8-A5F83958366F}">
      <dgm:prSet/>
      <dgm:spPr/>
      <dgm:t>
        <a:bodyPr/>
        <a:lstStyle/>
        <a:p>
          <a:endParaRPr lang="en-US"/>
        </a:p>
      </dgm:t>
    </dgm:pt>
    <dgm:pt modelId="{98E3952A-16F8-FB45-9105-51A89DC9AE02}" type="sibTrans" cxnId="{6B24E652-F4A7-8C4A-99A8-A5F83958366F}">
      <dgm:prSet/>
      <dgm:spPr/>
      <dgm:t>
        <a:bodyPr/>
        <a:lstStyle/>
        <a:p>
          <a:endParaRPr lang="en-US"/>
        </a:p>
      </dgm:t>
    </dgm:pt>
    <dgm:pt modelId="{B56A841A-C24B-9144-92D6-7AB8C48D4545}">
      <dgm:prSet phldrT="[Text]"/>
      <dgm:spPr/>
      <dgm:t>
        <a:bodyPr/>
        <a:lstStyle/>
        <a:p>
          <a:r>
            <a:rPr lang="en-US" dirty="0" smtClean="0"/>
            <a:t>VICTIM</a:t>
          </a:r>
          <a:endParaRPr lang="en-US" dirty="0"/>
        </a:p>
      </dgm:t>
    </dgm:pt>
    <dgm:pt modelId="{2E2A32AF-9364-504D-92ED-9ECAD8598B00}" type="parTrans" cxnId="{78E6EEB8-A3AD-234F-B23E-F6FE0D714830}">
      <dgm:prSet/>
      <dgm:spPr/>
      <dgm:t>
        <a:bodyPr/>
        <a:lstStyle/>
        <a:p>
          <a:endParaRPr lang="en-US"/>
        </a:p>
      </dgm:t>
    </dgm:pt>
    <dgm:pt modelId="{D00AC6C9-2073-3646-8B97-61D3BABEE959}" type="sibTrans" cxnId="{78E6EEB8-A3AD-234F-B23E-F6FE0D714830}">
      <dgm:prSet/>
      <dgm:spPr/>
      <dgm:t>
        <a:bodyPr/>
        <a:lstStyle/>
        <a:p>
          <a:endParaRPr lang="en-US"/>
        </a:p>
      </dgm:t>
    </dgm:pt>
    <dgm:pt modelId="{6E5B0A00-C9B0-C74E-B0A6-86349FE04F95}">
      <dgm:prSet phldrT="[Text]" custT="1"/>
      <dgm:spPr/>
      <dgm:t>
        <a:bodyPr/>
        <a:lstStyle/>
        <a:p>
          <a:r>
            <a:rPr lang="en-US" sz="2000" b="1" dirty="0" smtClean="0"/>
            <a:t>ADHD</a:t>
          </a:r>
          <a:endParaRPr lang="en-US" sz="2000" b="1" dirty="0"/>
        </a:p>
      </dgm:t>
    </dgm:pt>
    <dgm:pt modelId="{410008E8-7894-D24B-99EF-84FA960823D2}" type="sibTrans" cxnId="{4590218D-D574-2942-8D2D-0063C69A9ED1}">
      <dgm:prSet/>
      <dgm:spPr/>
      <dgm:t>
        <a:bodyPr/>
        <a:lstStyle/>
        <a:p>
          <a:endParaRPr lang="en-US"/>
        </a:p>
      </dgm:t>
    </dgm:pt>
    <dgm:pt modelId="{FC35D585-66AF-B142-9A3A-C610B42913EC}" type="parTrans" cxnId="{4590218D-D574-2942-8D2D-0063C69A9ED1}">
      <dgm:prSet/>
      <dgm:spPr/>
      <dgm:t>
        <a:bodyPr/>
        <a:lstStyle/>
        <a:p>
          <a:endParaRPr lang="en-US"/>
        </a:p>
      </dgm:t>
    </dgm:pt>
    <dgm:pt modelId="{42240774-38A9-0C48-9FE5-892A1D33C794}">
      <dgm:prSet custT="1"/>
      <dgm:spPr/>
      <dgm:t>
        <a:bodyPr/>
        <a:lstStyle/>
        <a:p>
          <a:r>
            <a:rPr lang="en-US" sz="2000" dirty="0" smtClean="0"/>
            <a:t>Parent rated peer problems</a:t>
          </a:r>
          <a:endParaRPr lang="en-US" sz="2000" dirty="0"/>
        </a:p>
      </dgm:t>
    </dgm:pt>
    <dgm:pt modelId="{CF1BA8DF-ADEC-D34A-A3F3-2B22D48272AE}" type="parTrans" cxnId="{66CAD4E9-88D9-0847-9003-8046BECA945A}">
      <dgm:prSet/>
      <dgm:spPr/>
      <dgm:t>
        <a:bodyPr/>
        <a:lstStyle/>
        <a:p>
          <a:endParaRPr lang="en-US"/>
        </a:p>
      </dgm:t>
    </dgm:pt>
    <dgm:pt modelId="{7833CD1C-EE25-2B4E-8C9F-BA72F3C073B8}" type="sibTrans" cxnId="{66CAD4E9-88D9-0847-9003-8046BECA945A}">
      <dgm:prSet/>
      <dgm:spPr/>
      <dgm:t>
        <a:bodyPr/>
        <a:lstStyle/>
        <a:p>
          <a:endParaRPr lang="en-US"/>
        </a:p>
      </dgm:t>
    </dgm:pt>
    <dgm:pt modelId="{25175287-A968-844D-A873-3EDFE9C68340}" type="pres">
      <dgm:prSet presAssocID="{168D962E-368C-5340-89E1-32382D29796F}" presName="Name0" presStyleCnt="0">
        <dgm:presLayoutVars>
          <dgm:dir/>
          <dgm:resizeHandles val="exact"/>
        </dgm:presLayoutVars>
      </dgm:prSet>
      <dgm:spPr/>
    </dgm:pt>
    <dgm:pt modelId="{6C66EB32-7A3B-6C47-9E8A-B677441F15F9}" type="pres">
      <dgm:prSet presAssocID="{168D962E-368C-5340-89E1-32382D29796F}" presName="vNodes" presStyleCnt="0"/>
      <dgm:spPr/>
    </dgm:pt>
    <dgm:pt modelId="{2AF7510B-5CDF-1641-A5CD-E5F9ECC9F394}" type="pres">
      <dgm:prSet presAssocID="{6E5B0A00-C9B0-C74E-B0A6-86349FE04F95}" presName="node" presStyleLbl="node1" presStyleIdx="0" presStyleCnt="4" custScaleX="141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F3D7-85F2-9241-9D3E-2B265D62DF72}" type="pres">
      <dgm:prSet presAssocID="{410008E8-7894-D24B-99EF-84FA960823D2}" presName="spacerT" presStyleCnt="0"/>
      <dgm:spPr/>
    </dgm:pt>
    <dgm:pt modelId="{008105C0-E227-7F46-9955-202F59BB6AA6}" type="pres">
      <dgm:prSet presAssocID="{410008E8-7894-D24B-99EF-84FA960823D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16F77B5-9917-8448-B1CC-66110DB60A71}" type="pres">
      <dgm:prSet presAssocID="{410008E8-7894-D24B-99EF-84FA960823D2}" presName="spacerB" presStyleCnt="0"/>
      <dgm:spPr/>
    </dgm:pt>
    <dgm:pt modelId="{035AA940-2D6C-2144-8880-4E302A2909B9}" type="pres">
      <dgm:prSet presAssocID="{42240774-38A9-0C48-9FE5-892A1D33C794}" presName="node" presStyleLbl="node1" presStyleIdx="1" presStyleCnt="4" custScaleX="207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4EC46-88E6-194A-81B8-E82FFDA2F95A}" type="pres">
      <dgm:prSet presAssocID="{7833CD1C-EE25-2B4E-8C9F-BA72F3C073B8}" presName="spacerT" presStyleCnt="0"/>
      <dgm:spPr/>
    </dgm:pt>
    <dgm:pt modelId="{79D6CFFE-E746-0C4F-A6FC-09540BC71064}" type="pres">
      <dgm:prSet presAssocID="{7833CD1C-EE25-2B4E-8C9F-BA72F3C073B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B140A6C-CBC1-4A4F-BE15-A4DC228F502D}" type="pres">
      <dgm:prSet presAssocID="{7833CD1C-EE25-2B4E-8C9F-BA72F3C073B8}" presName="spacerB" presStyleCnt="0"/>
      <dgm:spPr/>
    </dgm:pt>
    <dgm:pt modelId="{1A074193-9AA8-384D-B631-C651667E94B1}" type="pres">
      <dgm:prSet presAssocID="{4E2D031A-246A-4A4D-B035-71EA7181E0A8}" presName="node" presStyleLbl="node1" presStyleIdx="2" presStyleCnt="4" custScaleX="291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82487-E645-A849-A91F-E078854D26CA}" type="pres">
      <dgm:prSet presAssocID="{168D962E-368C-5340-89E1-32382D29796F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086D8FD7-7242-E64B-A43E-7FE86EB9BC46}" type="pres">
      <dgm:prSet presAssocID="{168D962E-368C-5340-89E1-32382D29796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A9EA213-E517-3945-84AB-BAF8DE9997C4}" type="pres">
      <dgm:prSet presAssocID="{168D962E-368C-5340-89E1-32382D29796F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F1FC2-3E8E-D644-8FE3-422B114513DC}" type="presOf" srcId="{6E5B0A00-C9B0-C74E-B0A6-86349FE04F95}" destId="{2AF7510B-5CDF-1641-A5CD-E5F9ECC9F394}" srcOrd="0" destOrd="0" presId="urn:microsoft.com/office/officeart/2005/8/layout/equation2"/>
    <dgm:cxn modelId="{D723E9C7-BB26-7E49-8E46-40DD1FDE635A}" type="presOf" srcId="{98E3952A-16F8-FB45-9105-51A89DC9AE02}" destId="{086D8FD7-7242-E64B-A43E-7FE86EB9BC46}" srcOrd="1" destOrd="0" presId="urn:microsoft.com/office/officeart/2005/8/layout/equation2"/>
    <dgm:cxn modelId="{1954165E-1E09-E04C-99D0-F4EB80011DF7}" type="presOf" srcId="{7833CD1C-EE25-2B4E-8C9F-BA72F3C073B8}" destId="{79D6CFFE-E746-0C4F-A6FC-09540BC71064}" srcOrd="0" destOrd="0" presId="urn:microsoft.com/office/officeart/2005/8/layout/equation2"/>
    <dgm:cxn modelId="{E1B0419B-7C5C-9E46-A492-7747CDF5D825}" type="presOf" srcId="{42240774-38A9-0C48-9FE5-892A1D33C794}" destId="{035AA940-2D6C-2144-8880-4E302A2909B9}" srcOrd="0" destOrd="0" presId="urn:microsoft.com/office/officeart/2005/8/layout/equation2"/>
    <dgm:cxn modelId="{6B24E652-F4A7-8C4A-99A8-A5F83958366F}" srcId="{168D962E-368C-5340-89E1-32382D29796F}" destId="{4E2D031A-246A-4A4D-B035-71EA7181E0A8}" srcOrd="2" destOrd="0" parTransId="{48E4F798-A670-7B42-9F72-C7BF238C87FA}" sibTransId="{98E3952A-16F8-FB45-9105-51A89DC9AE02}"/>
    <dgm:cxn modelId="{5135FCB1-942F-4041-A7EB-6151294C22FC}" type="presOf" srcId="{4E2D031A-246A-4A4D-B035-71EA7181E0A8}" destId="{1A074193-9AA8-384D-B631-C651667E94B1}" srcOrd="0" destOrd="0" presId="urn:microsoft.com/office/officeart/2005/8/layout/equation2"/>
    <dgm:cxn modelId="{F3D268AB-C400-A74A-B29F-23486CC270D8}" type="presOf" srcId="{168D962E-368C-5340-89E1-32382D29796F}" destId="{25175287-A968-844D-A873-3EDFE9C68340}" srcOrd="0" destOrd="0" presId="urn:microsoft.com/office/officeart/2005/8/layout/equation2"/>
    <dgm:cxn modelId="{AF69C4C1-EEDB-F94B-9AAC-8AE129DA00D1}" type="presOf" srcId="{98E3952A-16F8-FB45-9105-51A89DC9AE02}" destId="{F6882487-E645-A849-A91F-E078854D26CA}" srcOrd="0" destOrd="0" presId="urn:microsoft.com/office/officeart/2005/8/layout/equation2"/>
    <dgm:cxn modelId="{66CAD4E9-88D9-0847-9003-8046BECA945A}" srcId="{168D962E-368C-5340-89E1-32382D29796F}" destId="{42240774-38A9-0C48-9FE5-892A1D33C794}" srcOrd="1" destOrd="0" parTransId="{CF1BA8DF-ADEC-D34A-A3F3-2B22D48272AE}" sibTransId="{7833CD1C-EE25-2B4E-8C9F-BA72F3C073B8}"/>
    <dgm:cxn modelId="{4590218D-D574-2942-8D2D-0063C69A9ED1}" srcId="{168D962E-368C-5340-89E1-32382D29796F}" destId="{6E5B0A00-C9B0-C74E-B0A6-86349FE04F95}" srcOrd="0" destOrd="0" parTransId="{FC35D585-66AF-B142-9A3A-C610B42913EC}" sibTransId="{410008E8-7894-D24B-99EF-84FA960823D2}"/>
    <dgm:cxn modelId="{E7D3BAE2-B28B-D240-A0F9-3FD2988D6092}" type="presOf" srcId="{410008E8-7894-D24B-99EF-84FA960823D2}" destId="{008105C0-E227-7F46-9955-202F59BB6AA6}" srcOrd="0" destOrd="0" presId="urn:microsoft.com/office/officeart/2005/8/layout/equation2"/>
    <dgm:cxn modelId="{78E6EEB8-A3AD-234F-B23E-F6FE0D714830}" srcId="{168D962E-368C-5340-89E1-32382D29796F}" destId="{B56A841A-C24B-9144-92D6-7AB8C48D4545}" srcOrd="3" destOrd="0" parTransId="{2E2A32AF-9364-504D-92ED-9ECAD8598B00}" sibTransId="{D00AC6C9-2073-3646-8B97-61D3BABEE959}"/>
    <dgm:cxn modelId="{09913DB1-CB10-8944-9AB1-275E08D02B60}" type="presOf" srcId="{B56A841A-C24B-9144-92D6-7AB8C48D4545}" destId="{2A9EA213-E517-3945-84AB-BAF8DE9997C4}" srcOrd="0" destOrd="0" presId="urn:microsoft.com/office/officeart/2005/8/layout/equation2"/>
    <dgm:cxn modelId="{FF0BC8CE-DA2C-B14B-BF8E-DA8EC273EA9F}" type="presParOf" srcId="{25175287-A968-844D-A873-3EDFE9C68340}" destId="{6C66EB32-7A3B-6C47-9E8A-B677441F15F9}" srcOrd="0" destOrd="0" presId="urn:microsoft.com/office/officeart/2005/8/layout/equation2"/>
    <dgm:cxn modelId="{FEFF368F-BEE7-6347-AFA8-A5982AE52BB8}" type="presParOf" srcId="{6C66EB32-7A3B-6C47-9E8A-B677441F15F9}" destId="{2AF7510B-5CDF-1641-A5CD-E5F9ECC9F394}" srcOrd="0" destOrd="0" presId="urn:microsoft.com/office/officeart/2005/8/layout/equation2"/>
    <dgm:cxn modelId="{9B6EE91D-E057-7242-A12A-AE3295EEA008}" type="presParOf" srcId="{6C66EB32-7A3B-6C47-9E8A-B677441F15F9}" destId="{F72CF3D7-85F2-9241-9D3E-2B265D62DF72}" srcOrd="1" destOrd="0" presId="urn:microsoft.com/office/officeart/2005/8/layout/equation2"/>
    <dgm:cxn modelId="{53B5A464-EA05-DC4E-B16F-235F5E555008}" type="presParOf" srcId="{6C66EB32-7A3B-6C47-9E8A-B677441F15F9}" destId="{008105C0-E227-7F46-9955-202F59BB6AA6}" srcOrd="2" destOrd="0" presId="urn:microsoft.com/office/officeart/2005/8/layout/equation2"/>
    <dgm:cxn modelId="{B4CB3821-7FA5-E645-A508-B08C30746443}" type="presParOf" srcId="{6C66EB32-7A3B-6C47-9E8A-B677441F15F9}" destId="{916F77B5-9917-8448-B1CC-66110DB60A71}" srcOrd="3" destOrd="0" presId="urn:microsoft.com/office/officeart/2005/8/layout/equation2"/>
    <dgm:cxn modelId="{D270E2AC-AEEE-224D-916D-BA7DA98EE913}" type="presParOf" srcId="{6C66EB32-7A3B-6C47-9E8A-B677441F15F9}" destId="{035AA940-2D6C-2144-8880-4E302A2909B9}" srcOrd="4" destOrd="0" presId="urn:microsoft.com/office/officeart/2005/8/layout/equation2"/>
    <dgm:cxn modelId="{159EA943-75A9-A24A-BB0A-52C8CC7D3065}" type="presParOf" srcId="{6C66EB32-7A3B-6C47-9E8A-B677441F15F9}" destId="{9A04EC46-88E6-194A-81B8-E82FFDA2F95A}" srcOrd="5" destOrd="0" presId="urn:microsoft.com/office/officeart/2005/8/layout/equation2"/>
    <dgm:cxn modelId="{50B387EE-2F70-A848-9962-F336E86BEB2A}" type="presParOf" srcId="{6C66EB32-7A3B-6C47-9E8A-B677441F15F9}" destId="{79D6CFFE-E746-0C4F-A6FC-09540BC71064}" srcOrd="6" destOrd="0" presId="urn:microsoft.com/office/officeart/2005/8/layout/equation2"/>
    <dgm:cxn modelId="{197DB76B-55C6-494D-9BA9-7DE6DFBEFDAE}" type="presParOf" srcId="{6C66EB32-7A3B-6C47-9E8A-B677441F15F9}" destId="{FB140A6C-CBC1-4A4F-BE15-A4DC228F502D}" srcOrd="7" destOrd="0" presId="urn:microsoft.com/office/officeart/2005/8/layout/equation2"/>
    <dgm:cxn modelId="{CD2CE99F-15B4-8442-9595-74CBDCC67B50}" type="presParOf" srcId="{6C66EB32-7A3B-6C47-9E8A-B677441F15F9}" destId="{1A074193-9AA8-384D-B631-C651667E94B1}" srcOrd="8" destOrd="0" presId="urn:microsoft.com/office/officeart/2005/8/layout/equation2"/>
    <dgm:cxn modelId="{3C477C22-A8C1-A148-852E-13BB5FC1A253}" type="presParOf" srcId="{25175287-A968-844D-A873-3EDFE9C68340}" destId="{F6882487-E645-A849-A91F-E078854D26CA}" srcOrd="1" destOrd="0" presId="urn:microsoft.com/office/officeart/2005/8/layout/equation2"/>
    <dgm:cxn modelId="{16EC9FBA-3123-474C-A938-5B474BBD9568}" type="presParOf" srcId="{F6882487-E645-A849-A91F-E078854D26CA}" destId="{086D8FD7-7242-E64B-A43E-7FE86EB9BC46}" srcOrd="0" destOrd="0" presId="urn:microsoft.com/office/officeart/2005/8/layout/equation2"/>
    <dgm:cxn modelId="{E1DEB249-4C7A-F840-9AED-08DC682AA967}" type="presParOf" srcId="{25175287-A968-844D-A873-3EDFE9C68340}" destId="{2A9EA213-E517-3945-84AB-BAF8DE9997C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3C463-1443-6849-8906-ED7A9243CDD8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A76BC-D7D7-E245-9B2B-A032265FF60C}">
      <dgm:prSet phldrT="[Text]"/>
      <dgm:spPr/>
      <dgm:t>
        <a:bodyPr/>
        <a:lstStyle/>
        <a:p>
          <a:r>
            <a:rPr lang="en-US" dirty="0" smtClean="0"/>
            <a:t>Adolescent Domain</a:t>
          </a:r>
          <a:endParaRPr lang="en-US" dirty="0"/>
        </a:p>
      </dgm:t>
    </dgm:pt>
    <dgm:pt modelId="{CA03C054-DE6C-4544-A9C3-0CC7D91FF01F}" type="parTrans" cxnId="{A0D8DB53-C325-8045-A068-2D0BC5A65647}">
      <dgm:prSet/>
      <dgm:spPr/>
      <dgm:t>
        <a:bodyPr/>
        <a:lstStyle/>
        <a:p>
          <a:endParaRPr lang="en-US"/>
        </a:p>
      </dgm:t>
    </dgm:pt>
    <dgm:pt modelId="{08D19AEF-397D-4C43-A7A5-B55E2403624B}" type="sibTrans" cxnId="{A0D8DB53-C325-8045-A068-2D0BC5A65647}">
      <dgm:prSet/>
      <dgm:spPr/>
      <dgm:t>
        <a:bodyPr/>
        <a:lstStyle/>
        <a:p>
          <a:endParaRPr lang="en-US"/>
        </a:p>
      </dgm:t>
    </dgm:pt>
    <dgm:pt modelId="{3F69632B-C471-0F41-893E-3924800CF4B0}">
      <dgm:prSet phldrT="[Text]"/>
      <dgm:spPr/>
      <dgm:t>
        <a:bodyPr/>
        <a:lstStyle/>
        <a:p>
          <a:r>
            <a:rPr lang="en-US" dirty="0" smtClean="0"/>
            <a:t>Parent Domain</a:t>
          </a:r>
          <a:endParaRPr lang="en-US" dirty="0"/>
        </a:p>
      </dgm:t>
    </dgm:pt>
    <dgm:pt modelId="{C77051A6-44ED-A74E-80DF-99C30294DAE0}" type="parTrans" cxnId="{5A6E6276-18B0-5E42-8C63-416F660118EA}">
      <dgm:prSet/>
      <dgm:spPr/>
      <dgm:t>
        <a:bodyPr/>
        <a:lstStyle/>
        <a:p>
          <a:endParaRPr lang="en-US"/>
        </a:p>
      </dgm:t>
    </dgm:pt>
    <dgm:pt modelId="{D9AD778E-8224-DE49-A505-DA141A41D47C}" type="sibTrans" cxnId="{5A6E6276-18B0-5E42-8C63-416F660118EA}">
      <dgm:prSet/>
      <dgm:spPr/>
      <dgm:t>
        <a:bodyPr/>
        <a:lstStyle/>
        <a:p>
          <a:endParaRPr lang="en-US"/>
        </a:p>
      </dgm:t>
    </dgm:pt>
    <dgm:pt modelId="{3D28DF6E-5D81-9A4B-99CD-F17672D4CA8E}">
      <dgm:prSet phldrT="[Text]"/>
      <dgm:spPr/>
      <dgm:t>
        <a:bodyPr/>
        <a:lstStyle/>
        <a:p>
          <a:r>
            <a:rPr lang="en-US" dirty="0" smtClean="0"/>
            <a:t>Role Restrictions</a:t>
          </a:r>
          <a:endParaRPr lang="en-US" dirty="0"/>
        </a:p>
      </dgm:t>
    </dgm:pt>
    <dgm:pt modelId="{8BDC8BB0-D945-6F46-BA95-D7616F0EFFAA}" type="parTrans" cxnId="{4D2733DD-A60C-B949-9A2B-0C692FF49DD9}">
      <dgm:prSet/>
      <dgm:spPr/>
      <dgm:t>
        <a:bodyPr/>
        <a:lstStyle/>
        <a:p>
          <a:endParaRPr lang="en-US"/>
        </a:p>
      </dgm:t>
    </dgm:pt>
    <dgm:pt modelId="{7065BDD4-2634-4246-9725-C82A0C1AE063}" type="sibTrans" cxnId="{4D2733DD-A60C-B949-9A2B-0C692FF49DD9}">
      <dgm:prSet/>
      <dgm:spPr/>
      <dgm:t>
        <a:bodyPr/>
        <a:lstStyle/>
        <a:p>
          <a:endParaRPr lang="en-US"/>
        </a:p>
      </dgm:t>
    </dgm:pt>
    <dgm:pt modelId="{938B9D00-4AE1-D047-897A-68605FA1A5F9}">
      <dgm:prSet phldrT="[Text]"/>
      <dgm:spPr/>
      <dgm:t>
        <a:bodyPr/>
        <a:lstStyle/>
        <a:p>
          <a:r>
            <a:rPr lang="en-US" dirty="0" smtClean="0"/>
            <a:t>Parent-Adolescent Relationship</a:t>
          </a:r>
          <a:endParaRPr lang="en-US" dirty="0"/>
        </a:p>
      </dgm:t>
    </dgm:pt>
    <dgm:pt modelId="{28992350-2CC4-C548-ACEA-48AAE71B92B3}" type="parTrans" cxnId="{3FC923C7-EA3F-8947-A95A-549B3845BC5B}">
      <dgm:prSet/>
      <dgm:spPr/>
      <dgm:t>
        <a:bodyPr/>
        <a:lstStyle/>
        <a:p>
          <a:endParaRPr lang="en-US"/>
        </a:p>
      </dgm:t>
    </dgm:pt>
    <dgm:pt modelId="{33699040-F431-E744-93AE-C9663155D502}" type="sibTrans" cxnId="{3FC923C7-EA3F-8947-A95A-549B3845BC5B}">
      <dgm:prSet/>
      <dgm:spPr/>
      <dgm:t>
        <a:bodyPr/>
        <a:lstStyle/>
        <a:p>
          <a:endParaRPr lang="en-US"/>
        </a:p>
      </dgm:t>
    </dgm:pt>
    <dgm:pt modelId="{C0B16D61-8E04-6843-8D6F-FED834CB19C1}">
      <dgm:prSet phldrT="[Text]"/>
      <dgm:spPr/>
      <dgm:t>
        <a:bodyPr/>
        <a:lstStyle/>
        <a:p>
          <a:r>
            <a:rPr lang="en-US" dirty="0" smtClean="0"/>
            <a:t>Relationship with Partner</a:t>
          </a:r>
          <a:endParaRPr lang="en-US" dirty="0"/>
        </a:p>
      </dgm:t>
    </dgm:pt>
    <dgm:pt modelId="{79999559-5A94-9544-A432-6583647828F9}" type="parTrans" cxnId="{E924F33B-B24D-E74E-A669-C2673B49635C}">
      <dgm:prSet/>
      <dgm:spPr/>
      <dgm:t>
        <a:bodyPr/>
        <a:lstStyle/>
        <a:p>
          <a:endParaRPr lang="en-US"/>
        </a:p>
      </dgm:t>
    </dgm:pt>
    <dgm:pt modelId="{8268E270-284F-3E4E-BF4C-08F7C6347CB0}" type="sibTrans" cxnId="{E924F33B-B24D-E74E-A669-C2673B49635C}">
      <dgm:prSet/>
      <dgm:spPr/>
      <dgm:t>
        <a:bodyPr/>
        <a:lstStyle/>
        <a:p>
          <a:endParaRPr lang="en-US"/>
        </a:p>
      </dgm:t>
    </dgm:pt>
    <dgm:pt modelId="{EC264656-A971-E84B-BE14-9658A36FFFAA}">
      <dgm:prSet phldrT="[Text]"/>
      <dgm:spPr/>
      <dgm:t>
        <a:bodyPr/>
        <a:lstStyle/>
        <a:p>
          <a:r>
            <a:rPr lang="en-US" dirty="0" smtClean="0"/>
            <a:t>Moodiness</a:t>
          </a:r>
          <a:endParaRPr lang="en-US" dirty="0"/>
        </a:p>
      </dgm:t>
    </dgm:pt>
    <dgm:pt modelId="{629CAFDF-00D5-6043-8CC0-3EE54B27EF92}" type="parTrans" cxnId="{A1AAF83B-42DB-754A-8D94-B25EEFF5FCBC}">
      <dgm:prSet/>
      <dgm:spPr/>
      <dgm:t>
        <a:bodyPr/>
        <a:lstStyle/>
        <a:p>
          <a:endParaRPr lang="en-US"/>
        </a:p>
      </dgm:t>
    </dgm:pt>
    <dgm:pt modelId="{E7F02CDC-7D0C-7B4E-9024-75F70747117D}" type="sibTrans" cxnId="{A1AAF83B-42DB-754A-8D94-B25EEFF5FCBC}">
      <dgm:prSet/>
      <dgm:spPr/>
      <dgm:t>
        <a:bodyPr/>
        <a:lstStyle/>
        <a:p>
          <a:endParaRPr lang="en-US"/>
        </a:p>
      </dgm:t>
    </dgm:pt>
    <dgm:pt modelId="{6FAA3528-9AF7-014F-8944-7FE23F6CD510}">
      <dgm:prSet phldrT="[Text]"/>
      <dgm:spPr/>
      <dgm:t>
        <a:bodyPr/>
        <a:lstStyle/>
        <a:p>
          <a:r>
            <a:rPr lang="en-US" dirty="0" smtClean="0"/>
            <a:t>Challenging </a:t>
          </a:r>
          <a:r>
            <a:rPr lang="en-US" dirty="0" err="1" smtClean="0"/>
            <a:t>Behaviour</a:t>
          </a:r>
          <a:endParaRPr lang="en-US" dirty="0"/>
        </a:p>
      </dgm:t>
    </dgm:pt>
    <dgm:pt modelId="{702C53F6-1DA1-E947-8C60-539843117E60}" type="parTrans" cxnId="{1D6600EA-D57A-7B47-86E7-02DD85A6E199}">
      <dgm:prSet/>
      <dgm:spPr/>
      <dgm:t>
        <a:bodyPr/>
        <a:lstStyle/>
        <a:p>
          <a:endParaRPr lang="en-US"/>
        </a:p>
      </dgm:t>
    </dgm:pt>
    <dgm:pt modelId="{EA8722C5-9132-4F45-B58B-20CBD969841E}" type="sibTrans" cxnId="{1D6600EA-D57A-7B47-86E7-02DD85A6E199}">
      <dgm:prSet/>
      <dgm:spPr/>
      <dgm:t>
        <a:bodyPr/>
        <a:lstStyle/>
        <a:p>
          <a:endParaRPr lang="en-US"/>
        </a:p>
      </dgm:t>
    </dgm:pt>
    <dgm:pt modelId="{3584B73D-512B-B344-9418-DAF6A53EC59C}" type="pres">
      <dgm:prSet presAssocID="{D7F3C463-1443-6849-8906-ED7A9243CD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7285FC-065B-304C-9B97-1FE34D4A4D98}" type="pres">
      <dgm:prSet presAssocID="{24DA76BC-D7D7-E245-9B2B-A032265FF60C}" presName="circle1" presStyleLbl="node1" presStyleIdx="0" presStyleCnt="3"/>
      <dgm:spPr/>
    </dgm:pt>
    <dgm:pt modelId="{DB09592A-180E-4948-ADA8-AFEDD73362B9}" type="pres">
      <dgm:prSet presAssocID="{24DA76BC-D7D7-E245-9B2B-A032265FF60C}" presName="space" presStyleCnt="0"/>
      <dgm:spPr/>
    </dgm:pt>
    <dgm:pt modelId="{57A20E45-ACB7-F941-B4AC-25481ABF4AC6}" type="pres">
      <dgm:prSet presAssocID="{24DA76BC-D7D7-E245-9B2B-A032265FF60C}" presName="rect1" presStyleLbl="alignAcc1" presStyleIdx="0" presStyleCnt="3"/>
      <dgm:spPr/>
      <dgm:t>
        <a:bodyPr/>
        <a:lstStyle/>
        <a:p>
          <a:endParaRPr lang="en-US"/>
        </a:p>
      </dgm:t>
    </dgm:pt>
    <dgm:pt modelId="{F5B64457-A7B7-E343-ABF6-639306D54DF2}" type="pres">
      <dgm:prSet presAssocID="{3F69632B-C471-0F41-893E-3924800CF4B0}" presName="vertSpace2" presStyleLbl="node1" presStyleIdx="0" presStyleCnt="3"/>
      <dgm:spPr/>
    </dgm:pt>
    <dgm:pt modelId="{63C574DA-A3AC-F34E-B82F-AF1E553BF866}" type="pres">
      <dgm:prSet presAssocID="{3F69632B-C471-0F41-893E-3924800CF4B0}" presName="circle2" presStyleLbl="node1" presStyleIdx="1" presStyleCnt="3"/>
      <dgm:spPr/>
    </dgm:pt>
    <dgm:pt modelId="{7ACC4EDA-A416-5F4D-9A3F-AF4FA439B100}" type="pres">
      <dgm:prSet presAssocID="{3F69632B-C471-0F41-893E-3924800CF4B0}" presName="rect2" presStyleLbl="alignAcc1" presStyleIdx="1" presStyleCnt="3"/>
      <dgm:spPr/>
      <dgm:t>
        <a:bodyPr/>
        <a:lstStyle/>
        <a:p>
          <a:endParaRPr lang="en-US"/>
        </a:p>
      </dgm:t>
    </dgm:pt>
    <dgm:pt modelId="{403FB58B-5776-C34E-987A-4FA0D2EE4076}" type="pres">
      <dgm:prSet presAssocID="{938B9D00-4AE1-D047-897A-68605FA1A5F9}" presName="vertSpace3" presStyleLbl="node1" presStyleIdx="1" presStyleCnt="3"/>
      <dgm:spPr/>
    </dgm:pt>
    <dgm:pt modelId="{FF32C177-33FF-AD4B-994C-C2A3C9E3CF7B}" type="pres">
      <dgm:prSet presAssocID="{938B9D00-4AE1-D047-897A-68605FA1A5F9}" presName="circle3" presStyleLbl="node1" presStyleIdx="2" presStyleCnt="3"/>
      <dgm:spPr/>
    </dgm:pt>
    <dgm:pt modelId="{9703AE17-6065-B844-A438-BE2013A127B2}" type="pres">
      <dgm:prSet presAssocID="{938B9D00-4AE1-D047-897A-68605FA1A5F9}" presName="rect3" presStyleLbl="alignAcc1" presStyleIdx="2" presStyleCnt="3"/>
      <dgm:spPr/>
      <dgm:t>
        <a:bodyPr/>
        <a:lstStyle/>
        <a:p>
          <a:endParaRPr lang="en-US"/>
        </a:p>
      </dgm:t>
    </dgm:pt>
    <dgm:pt modelId="{654F64D2-C0CE-9F4F-8FD4-FADA79D6A463}" type="pres">
      <dgm:prSet presAssocID="{24DA76BC-D7D7-E245-9B2B-A032265FF60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20A9B-5EB0-A84D-8BD3-566E08068EF2}" type="pres">
      <dgm:prSet presAssocID="{24DA76BC-D7D7-E245-9B2B-A032265FF60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ADD0-D4DB-D74F-BD9E-1863AA22961D}" type="pres">
      <dgm:prSet presAssocID="{3F69632B-C471-0F41-893E-3924800CF4B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4D3B3-AE85-E743-B57D-4E81C063BE89}" type="pres">
      <dgm:prSet presAssocID="{3F69632B-C471-0F41-893E-3924800CF4B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4994D-A78E-4640-9365-1E56707B4A11}" type="pres">
      <dgm:prSet presAssocID="{938B9D00-4AE1-D047-897A-68605FA1A5F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E82AB-8A1F-9545-B83B-A706AE80FDAA}" type="pres">
      <dgm:prSet presAssocID="{938B9D00-4AE1-D047-897A-68605FA1A5F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733DD-A60C-B949-9A2B-0C692FF49DD9}" srcId="{3F69632B-C471-0F41-893E-3924800CF4B0}" destId="{3D28DF6E-5D81-9A4B-99CD-F17672D4CA8E}" srcOrd="0" destOrd="0" parTransId="{8BDC8BB0-D945-6F46-BA95-D7616F0EFFAA}" sibTransId="{7065BDD4-2634-4246-9725-C82A0C1AE063}"/>
    <dgm:cxn modelId="{2608AFD3-10B7-8A4B-8C2D-12EC736A74CD}" type="presOf" srcId="{24DA76BC-D7D7-E245-9B2B-A032265FF60C}" destId="{654F64D2-C0CE-9F4F-8FD4-FADA79D6A463}" srcOrd="1" destOrd="0" presId="urn:microsoft.com/office/officeart/2005/8/layout/target3"/>
    <dgm:cxn modelId="{58C40CC8-A3C6-FE4F-9A86-B1F93D9359FC}" type="presOf" srcId="{938B9D00-4AE1-D047-897A-68605FA1A5F9}" destId="{CE74994D-A78E-4640-9365-1E56707B4A11}" srcOrd="1" destOrd="0" presId="urn:microsoft.com/office/officeart/2005/8/layout/target3"/>
    <dgm:cxn modelId="{5A6E6276-18B0-5E42-8C63-416F660118EA}" srcId="{D7F3C463-1443-6849-8906-ED7A9243CDD8}" destId="{3F69632B-C471-0F41-893E-3924800CF4B0}" srcOrd="1" destOrd="0" parTransId="{C77051A6-44ED-A74E-80DF-99C30294DAE0}" sibTransId="{D9AD778E-8224-DE49-A505-DA141A41D47C}"/>
    <dgm:cxn modelId="{9D86F962-0D09-F84C-8ED0-FAF0A39707C7}" type="presOf" srcId="{D7F3C463-1443-6849-8906-ED7A9243CDD8}" destId="{3584B73D-512B-B344-9418-DAF6A53EC59C}" srcOrd="0" destOrd="0" presId="urn:microsoft.com/office/officeart/2005/8/layout/target3"/>
    <dgm:cxn modelId="{3FC923C7-EA3F-8947-A95A-549B3845BC5B}" srcId="{D7F3C463-1443-6849-8906-ED7A9243CDD8}" destId="{938B9D00-4AE1-D047-897A-68605FA1A5F9}" srcOrd="2" destOrd="0" parTransId="{28992350-2CC4-C548-ACEA-48AAE71B92B3}" sibTransId="{33699040-F431-E744-93AE-C9663155D502}"/>
    <dgm:cxn modelId="{A8492945-0542-B443-BC33-BFDC9C8241D8}" type="presOf" srcId="{3D28DF6E-5D81-9A4B-99CD-F17672D4CA8E}" destId="{0CE4D3B3-AE85-E743-B57D-4E81C063BE89}" srcOrd="0" destOrd="0" presId="urn:microsoft.com/office/officeart/2005/8/layout/target3"/>
    <dgm:cxn modelId="{A1AAF83B-42DB-754A-8D94-B25EEFF5FCBC}" srcId="{24DA76BC-D7D7-E245-9B2B-A032265FF60C}" destId="{EC264656-A971-E84B-BE14-9658A36FFFAA}" srcOrd="0" destOrd="0" parTransId="{629CAFDF-00D5-6043-8CC0-3EE54B27EF92}" sibTransId="{E7F02CDC-7D0C-7B4E-9024-75F70747117D}"/>
    <dgm:cxn modelId="{E924F33B-B24D-E74E-A669-C2673B49635C}" srcId="{3F69632B-C471-0F41-893E-3924800CF4B0}" destId="{C0B16D61-8E04-6843-8D6F-FED834CB19C1}" srcOrd="1" destOrd="0" parTransId="{79999559-5A94-9544-A432-6583647828F9}" sibTransId="{8268E270-284F-3E4E-BF4C-08F7C6347CB0}"/>
    <dgm:cxn modelId="{B908C1C3-3795-414E-8FEB-16B57A1D179D}" type="presOf" srcId="{938B9D00-4AE1-D047-897A-68605FA1A5F9}" destId="{9703AE17-6065-B844-A438-BE2013A127B2}" srcOrd="0" destOrd="0" presId="urn:microsoft.com/office/officeart/2005/8/layout/target3"/>
    <dgm:cxn modelId="{085A5F1F-B963-3246-8AA0-F152934AD80C}" type="presOf" srcId="{EC264656-A971-E84B-BE14-9658A36FFFAA}" destId="{54220A9B-5EB0-A84D-8BD3-566E08068EF2}" srcOrd="0" destOrd="0" presId="urn:microsoft.com/office/officeart/2005/8/layout/target3"/>
    <dgm:cxn modelId="{A0D8DB53-C325-8045-A068-2D0BC5A65647}" srcId="{D7F3C463-1443-6849-8906-ED7A9243CDD8}" destId="{24DA76BC-D7D7-E245-9B2B-A032265FF60C}" srcOrd="0" destOrd="0" parTransId="{CA03C054-DE6C-4544-A9C3-0CC7D91FF01F}" sibTransId="{08D19AEF-397D-4C43-A7A5-B55E2403624B}"/>
    <dgm:cxn modelId="{E0098080-134C-3748-B27A-709D87C65981}" type="presOf" srcId="{3F69632B-C471-0F41-893E-3924800CF4B0}" destId="{7ACC4EDA-A416-5F4D-9A3F-AF4FA439B100}" srcOrd="0" destOrd="0" presId="urn:microsoft.com/office/officeart/2005/8/layout/target3"/>
    <dgm:cxn modelId="{54C13FF0-61C8-F94D-829E-E833488E82BB}" type="presOf" srcId="{C0B16D61-8E04-6843-8D6F-FED834CB19C1}" destId="{0CE4D3B3-AE85-E743-B57D-4E81C063BE89}" srcOrd="0" destOrd="1" presId="urn:microsoft.com/office/officeart/2005/8/layout/target3"/>
    <dgm:cxn modelId="{1D6600EA-D57A-7B47-86E7-02DD85A6E199}" srcId="{24DA76BC-D7D7-E245-9B2B-A032265FF60C}" destId="{6FAA3528-9AF7-014F-8944-7FE23F6CD510}" srcOrd="1" destOrd="0" parTransId="{702C53F6-1DA1-E947-8C60-539843117E60}" sibTransId="{EA8722C5-9132-4F45-B58B-20CBD969841E}"/>
    <dgm:cxn modelId="{93A6E47C-B177-A845-8098-2C1480477A22}" type="presOf" srcId="{3F69632B-C471-0F41-893E-3924800CF4B0}" destId="{A6CEADD0-D4DB-D74F-BD9E-1863AA22961D}" srcOrd="1" destOrd="0" presId="urn:microsoft.com/office/officeart/2005/8/layout/target3"/>
    <dgm:cxn modelId="{683581E6-8133-6144-9933-0B76049FEEEF}" type="presOf" srcId="{24DA76BC-D7D7-E245-9B2B-A032265FF60C}" destId="{57A20E45-ACB7-F941-B4AC-25481ABF4AC6}" srcOrd="0" destOrd="0" presId="urn:microsoft.com/office/officeart/2005/8/layout/target3"/>
    <dgm:cxn modelId="{215F9717-B774-2348-8961-1DFC944B0EC7}" type="presOf" srcId="{6FAA3528-9AF7-014F-8944-7FE23F6CD510}" destId="{54220A9B-5EB0-A84D-8BD3-566E08068EF2}" srcOrd="0" destOrd="1" presId="urn:microsoft.com/office/officeart/2005/8/layout/target3"/>
    <dgm:cxn modelId="{8F288C36-313C-374B-82DE-E7E9F82F3A2B}" type="presParOf" srcId="{3584B73D-512B-B344-9418-DAF6A53EC59C}" destId="{1F7285FC-065B-304C-9B97-1FE34D4A4D98}" srcOrd="0" destOrd="0" presId="urn:microsoft.com/office/officeart/2005/8/layout/target3"/>
    <dgm:cxn modelId="{90911253-DED7-7E4E-A699-C6AAC561A8E2}" type="presParOf" srcId="{3584B73D-512B-B344-9418-DAF6A53EC59C}" destId="{DB09592A-180E-4948-ADA8-AFEDD73362B9}" srcOrd="1" destOrd="0" presId="urn:microsoft.com/office/officeart/2005/8/layout/target3"/>
    <dgm:cxn modelId="{B7FAC36D-2758-B245-B724-DF6217B57E74}" type="presParOf" srcId="{3584B73D-512B-B344-9418-DAF6A53EC59C}" destId="{57A20E45-ACB7-F941-B4AC-25481ABF4AC6}" srcOrd="2" destOrd="0" presId="urn:microsoft.com/office/officeart/2005/8/layout/target3"/>
    <dgm:cxn modelId="{5D9EDD4C-C544-914E-A4A9-42C5053451A3}" type="presParOf" srcId="{3584B73D-512B-B344-9418-DAF6A53EC59C}" destId="{F5B64457-A7B7-E343-ABF6-639306D54DF2}" srcOrd="3" destOrd="0" presId="urn:microsoft.com/office/officeart/2005/8/layout/target3"/>
    <dgm:cxn modelId="{332FAAA9-7599-1649-A7D1-265878255267}" type="presParOf" srcId="{3584B73D-512B-B344-9418-DAF6A53EC59C}" destId="{63C574DA-A3AC-F34E-B82F-AF1E553BF866}" srcOrd="4" destOrd="0" presId="urn:microsoft.com/office/officeart/2005/8/layout/target3"/>
    <dgm:cxn modelId="{EB185B39-B77C-694F-B11F-FD52D291E0C3}" type="presParOf" srcId="{3584B73D-512B-B344-9418-DAF6A53EC59C}" destId="{7ACC4EDA-A416-5F4D-9A3F-AF4FA439B100}" srcOrd="5" destOrd="0" presId="urn:microsoft.com/office/officeart/2005/8/layout/target3"/>
    <dgm:cxn modelId="{01972B0F-4612-DE4B-9DBA-1836DB9F7A0C}" type="presParOf" srcId="{3584B73D-512B-B344-9418-DAF6A53EC59C}" destId="{403FB58B-5776-C34E-987A-4FA0D2EE4076}" srcOrd="6" destOrd="0" presId="urn:microsoft.com/office/officeart/2005/8/layout/target3"/>
    <dgm:cxn modelId="{D7462096-EA75-A743-A660-D580DE54F2EC}" type="presParOf" srcId="{3584B73D-512B-B344-9418-DAF6A53EC59C}" destId="{FF32C177-33FF-AD4B-994C-C2A3C9E3CF7B}" srcOrd="7" destOrd="0" presId="urn:microsoft.com/office/officeart/2005/8/layout/target3"/>
    <dgm:cxn modelId="{AFB040B0-0DE9-1942-B1E1-E9E28D576C0F}" type="presParOf" srcId="{3584B73D-512B-B344-9418-DAF6A53EC59C}" destId="{9703AE17-6065-B844-A438-BE2013A127B2}" srcOrd="8" destOrd="0" presId="urn:microsoft.com/office/officeart/2005/8/layout/target3"/>
    <dgm:cxn modelId="{FF3B68C8-87BB-0B46-9222-AE0AE91AC827}" type="presParOf" srcId="{3584B73D-512B-B344-9418-DAF6A53EC59C}" destId="{654F64D2-C0CE-9F4F-8FD4-FADA79D6A463}" srcOrd="9" destOrd="0" presId="urn:microsoft.com/office/officeart/2005/8/layout/target3"/>
    <dgm:cxn modelId="{402CB9D7-9FBD-594D-846E-C0D1C85CB013}" type="presParOf" srcId="{3584B73D-512B-B344-9418-DAF6A53EC59C}" destId="{54220A9B-5EB0-A84D-8BD3-566E08068EF2}" srcOrd="10" destOrd="0" presId="urn:microsoft.com/office/officeart/2005/8/layout/target3"/>
    <dgm:cxn modelId="{C38CC690-237E-4644-8A88-2920AADD5E51}" type="presParOf" srcId="{3584B73D-512B-B344-9418-DAF6A53EC59C}" destId="{A6CEADD0-D4DB-D74F-BD9E-1863AA22961D}" srcOrd="11" destOrd="0" presId="urn:microsoft.com/office/officeart/2005/8/layout/target3"/>
    <dgm:cxn modelId="{DA901DEF-8F6D-AC4F-9165-F00823CC4183}" type="presParOf" srcId="{3584B73D-512B-B344-9418-DAF6A53EC59C}" destId="{0CE4D3B3-AE85-E743-B57D-4E81C063BE89}" srcOrd="12" destOrd="0" presId="urn:microsoft.com/office/officeart/2005/8/layout/target3"/>
    <dgm:cxn modelId="{1D34E3A7-AA6C-784E-B20C-2A416F84FE11}" type="presParOf" srcId="{3584B73D-512B-B344-9418-DAF6A53EC59C}" destId="{CE74994D-A78E-4640-9365-1E56707B4A11}" srcOrd="13" destOrd="0" presId="urn:microsoft.com/office/officeart/2005/8/layout/target3"/>
    <dgm:cxn modelId="{F35F344A-2678-C446-A7D0-28B8B33689D6}" type="presParOf" srcId="{3584B73D-512B-B344-9418-DAF6A53EC59C}" destId="{CE8E82AB-8A1F-9545-B83B-A706AE80FDA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F7510B-5CDF-1641-A5CD-E5F9ECC9F394}">
      <dsp:nvSpPr>
        <dsp:cNvPr id="0" name=""/>
        <dsp:cNvSpPr/>
      </dsp:nvSpPr>
      <dsp:spPr>
        <a:xfrm>
          <a:off x="1671084" y="1185"/>
          <a:ext cx="1612266" cy="11409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ADHD</a:t>
          </a:r>
          <a:endParaRPr lang="en-US" sz="2000" b="1" kern="1200" dirty="0"/>
        </a:p>
      </dsp:txBody>
      <dsp:txXfrm>
        <a:off x="1671084" y="1185"/>
        <a:ext cx="1612266" cy="1140950"/>
      </dsp:txXfrm>
    </dsp:sp>
    <dsp:sp modelId="{008105C0-E227-7F46-9955-202F59BB6AA6}">
      <dsp:nvSpPr>
        <dsp:cNvPr id="0" name=""/>
        <dsp:cNvSpPr/>
      </dsp:nvSpPr>
      <dsp:spPr>
        <a:xfrm>
          <a:off x="2146341" y="1234781"/>
          <a:ext cx="661751" cy="66175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46341" y="1234781"/>
        <a:ext cx="661751" cy="661751"/>
      </dsp:txXfrm>
    </dsp:sp>
    <dsp:sp modelId="{035AA940-2D6C-2144-8880-4E302A2909B9}">
      <dsp:nvSpPr>
        <dsp:cNvPr id="0" name=""/>
        <dsp:cNvSpPr/>
      </dsp:nvSpPr>
      <dsp:spPr>
        <a:xfrm>
          <a:off x="1295819" y="1989178"/>
          <a:ext cx="2362795" cy="11409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Parent rated peer problems</a:t>
          </a:r>
          <a:endParaRPr lang="en-US" sz="2000" kern="1200" dirty="0"/>
        </a:p>
      </dsp:txBody>
      <dsp:txXfrm>
        <a:off x="1295819" y="1989178"/>
        <a:ext cx="2362795" cy="1140950"/>
      </dsp:txXfrm>
    </dsp:sp>
    <dsp:sp modelId="{79D6CFFE-E746-0C4F-A6FC-09540BC71064}">
      <dsp:nvSpPr>
        <dsp:cNvPr id="0" name=""/>
        <dsp:cNvSpPr/>
      </dsp:nvSpPr>
      <dsp:spPr>
        <a:xfrm>
          <a:off x="2146341" y="3222774"/>
          <a:ext cx="661751" cy="66175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46341" y="3222774"/>
        <a:ext cx="661751" cy="661751"/>
      </dsp:txXfrm>
    </dsp:sp>
    <dsp:sp modelId="{1A074193-9AA8-384D-B631-C651667E94B1}">
      <dsp:nvSpPr>
        <dsp:cNvPr id="0" name=""/>
        <dsp:cNvSpPr/>
      </dsp:nvSpPr>
      <dsp:spPr>
        <a:xfrm>
          <a:off x="815342" y="3977171"/>
          <a:ext cx="3323749" cy="11409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Self-Perception of social support</a:t>
          </a:r>
          <a:endParaRPr lang="en-US" sz="2300" kern="1200" dirty="0"/>
        </a:p>
      </dsp:txBody>
      <dsp:txXfrm>
        <a:off x="815342" y="3977171"/>
        <a:ext cx="3323749" cy="1140950"/>
      </dsp:txXfrm>
    </dsp:sp>
    <dsp:sp modelId="{F6882487-E645-A849-A91F-E078854D26CA}">
      <dsp:nvSpPr>
        <dsp:cNvPr id="0" name=""/>
        <dsp:cNvSpPr/>
      </dsp:nvSpPr>
      <dsp:spPr>
        <a:xfrm>
          <a:off x="4310234" y="2347437"/>
          <a:ext cx="362822" cy="424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10234" y="2347437"/>
        <a:ext cx="362822" cy="424433"/>
      </dsp:txXfrm>
    </dsp:sp>
    <dsp:sp modelId="{2A9EA213-E517-3945-84AB-BAF8DE9997C4}">
      <dsp:nvSpPr>
        <dsp:cNvPr id="0" name=""/>
        <dsp:cNvSpPr/>
      </dsp:nvSpPr>
      <dsp:spPr>
        <a:xfrm>
          <a:off x="4823662" y="1418703"/>
          <a:ext cx="2281901" cy="228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VICTIM</a:t>
          </a:r>
          <a:endParaRPr lang="en-US" sz="3300" kern="1200" dirty="0"/>
        </a:p>
      </dsp:txBody>
      <dsp:txXfrm>
        <a:off x="4823662" y="1418703"/>
        <a:ext cx="2281901" cy="22819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285FC-065B-304C-9B97-1FE34D4A4D98}">
      <dsp:nvSpPr>
        <dsp:cNvPr id="0" name=""/>
        <dsp:cNvSpPr/>
      </dsp:nvSpPr>
      <dsp:spPr>
        <a:xfrm>
          <a:off x="0" y="353404"/>
          <a:ext cx="4754190" cy="47541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20E45-ACB7-F941-B4AC-25481ABF4AC6}">
      <dsp:nvSpPr>
        <dsp:cNvPr id="0" name=""/>
        <dsp:cNvSpPr/>
      </dsp:nvSpPr>
      <dsp:spPr>
        <a:xfrm>
          <a:off x="2377095" y="353404"/>
          <a:ext cx="5546555" cy="4754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Adolescent Domain</a:t>
          </a:r>
          <a:endParaRPr lang="en-US" sz="2900" kern="1200" dirty="0"/>
        </a:p>
      </dsp:txBody>
      <dsp:txXfrm>
        <a:off x="2377095" y="353404"/>
        <a:ext cx="2773277" cy="1426260"/>
      </dsp:txXfrm>
    </dsp:sp>
    <dsp:sp modelId="{63C574DA-A3AC-F34E-B82F-AF1E553BF866}">
      <dsp:nvSpPr>
        <dsp:cNvPr id="0" name=""/>
        <dsp:cNvSpPr/>
      </dsp:nvSpPr>
      <dsp:spPr>
        <a:xfrm>
          <a:off x="831984" y="1779665"/>
          <a:ext cx="3090220" cy="30902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C4EDA-A416-5F4D-9A3F-AF4FA439B100}">
      <dsp:nvSpPr>
        <dsp:cNvPr id="0" name=""/>
        <dsp:cNvSpPr/>
      </dsp:nvSpPr>
      <dsp:spPr>
        <a:xfrm>
          <a:off x="2377095" y="1779665"/>
          <a:ext cx="5546555" cy="3090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Parent Domain</a:t>
          </a:r>
          <a:endParaRPr lang="en-US" sz="2900" kern="1200" dirty="0"/>
        </a:p>
      </dsp:txBody>
      <dsp:txXfrm>
        <a:off x="2377095" y="1779665"/>
        <a:ext cx="2773277" cy="1426255"/>
      </dsp:txXfrm>
    </dsp:sp>
    <dsp:sp modelId="{FF32C177-33FF-AD4B-994C-C2A3C9E3CF7B}">
      <dsp:nvSpPr>
        <dsp:cNvPr id="0" name=""/>
        <dsp:cNvSpPr/>
      </dsp:nvSpPr>
      <dsp:spPr>
        <a:xfrm>
          <a:off x="1663967" y="3205920"/>
          <a:ext cx="1426255" cy="14262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3AE17-6065-B844-A438-BE2013A127B2}">
      <dsp:nvSpPr>
        <dsp:cNvPr id="0" name=""/>
        <dsp:cNvSpPr/>
      </dsp:nvSpPr>
      <dsp:spPr>
        <a:xfrm>
          <a:off x="2377095" y="3205920"/>
          <a:ext cx="5546555" cy="14262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Parent-Adolescent Relationship</a:t>
          </a:r>
          <a:endParaRPr lang="en-US" sz="2900" kern="1200" dirty="0"/>
        </a:p>
      </dsp:txBody>
      <dsp:txXfrm>
        <a:off x="2377095" y="3205920"/>
        <a:ext cx="2773277" cy="1426255"/>
      </dsp:txXfrm>
    </dsp:sp>
    <dsp:sp modelId="{54220A9B-5EB0-A84D-8BD3-566E08068EF2}">
      <dsp:nvSpPr>
        <dsp:cNvPr id="0" name=""/>
        <dsp:cNvSpPr/>
      </dsp:nvSpPr>
      <dsp:spPr>
        <a:xfrm>
          <a:off x="5150372" y="353404"/>
          <a:ext cx="2773277" cy="142626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Moodiness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Challenging </a:t>
          </a:r>
          <a:r>
            <a:rPr lang="en-US" sz="2400" kern="1200" dirty="0" err="1" smtClean="0"/>
            <a:t>Behaviour</a:t>
          </a:r>
          <a:endParaRPr lang="en-US" sz="2400" kern="1200" dirty="0"/>
        </a:p>
      </dsp:txBody>
      <dsp:txXfrm>
        <a:off x="5150372" y="353404"/>
        <a:ext cx="2773277" cy="1426260"/>
      </dsp:txXfrm>
    </dsp:sp>
    <dsp:sp modelId="{0CE4D3B3-AE85-E743-B57D-4E81C063BE89}">
      <dsp:nvSpPr>
        <dsp:cNvPr id="0" name=""/>
        <dsp:cNvSpPr/>
      </dsp:nvSpPr>
      <dsp:spPr>
        <a:xfrm>
          <a:off x="5150372" y="1779665"/>
          <a:ext cx="2773277" cy="14262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Role Restrictions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Relationship with Partner</a:t>
          </a:r>
          <a:endParaRPr lang="en-US" sz="2400" kern="1200" dirty="0"/>
        </a:p>
      </dsp:txBody>
      <dsp:txXfrm>
        <a:off x="5150372" y="1779665"/>
        <a:ext cx="2773277" cy="142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0.38599</cdr:x>
      <cdr:y>0.2754</cdr:y>
    </cdr:from>
    <cdr:to>
      <cdr:x>0.61401</cdr:x>
      <cdr:y>0.41266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6584" y="1274006"/>
          <a:ext cx="1876432" cy="634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500" dirty="0" smtClean="0"/>
            <a:t>32.6% </a:t>
          </a:r>
          <a:endParaRPr lang="en-US" sz="2500" dirty="0"/>
        </a:p>
      </cdr:txBody>
    </cdr:sp>
  </cdr:relSizeAnchor>
  <cdr:relSizeAnchor xmlns:cdr="http://schemas.openxmlformats.org/drawingml/2006/chartDrawing">
    <cdr:from>
      <cdr:x>0.33162</cdr:x>
      <cdr:y>0.5</cdr:y>
    </cdr:from>
    <cdr:to>
      <cdr:x>0.5</cdr:x>
      <cdr:y>0.65216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9127" y="2312987"/>
          <a:ext cx="1385673" cy="70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500" dirty="0" smtClean="0"/>
            <a:t>21.8% </a:t>
          </a:r>
          <a:endParaRPr lang="en-US" sz="2500" dirty="0"/>
        </a:p>
      </cdr:txBody>
    </cdr:sp>
  </cdr:relSizeAnchor>
  <cdr:relSizeAnchor xmlns:cdr="http://schemas.openxmlformats.org/drawingml/2006/chartDrawing">
    <cdr:from>
      <cdr:x>0.09407</cdr:x>
      <cdr:y>0.39008</cdr:y>
    </cdr:from>
    <cdr:to>
      <cdr:x>0.26474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4186" y="1804517"/>
          <a:ext cx="1404549" cy="50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500" dirty="0" smtClean="0"/>
            <a:t>45.6% </a:t>
          </a:r>
          <a:endParaRPr lang="en-US" sz="25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0.38164</cdr:x>
      <cdr:y>0.22785</cdr:y>
    </cdr:from>
    <cdr:to>
      <cdr:x>0.54296</cdr:x>
      <cdr:y>0.31104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0755" y="1054010"/>
          <a:ext cx="1327587" cy="38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500" dirty="0" smtClean="0"/>
            <a:t>30.5 %</a:t>
          </a:r>
          <a:endParaRPr lang="en-US" sz="2500" dirty="0"/>
        </a:p>
      </cdr:txBody>
    </cdr:sp>
  </cdr:relSizeAnchor>
  <cdr:relSizeAnchor xmlns:cdr="http://schemas.openxmlformats.org/drawingml/2006/chartDrawing">
    <cdr:from>
      <cdr:x>0.15486</cdr:x>
      <cdr:y>0.30688</cdr:y>
    </cdr:from>
    <cdr:to>
      <cdr:x>0.30916</cdr:x>
      <cdr:y>0.40256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74437" y="1419641"/>
          <a:ext cx="1269866" cy="442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500" dirty="0" smtClean="0"/>
            <a:t>65.3% </a:t>
          </a:r>
          <a:endParaRPr lang="en-US" sz="2500" dirty="0"/>
        </a:p>
      </cdr:txBody>
    </cdr:sp>
  </cdr:relSizeAnchor>
  <cdr:relSizeAnchor xmlns:cdr="http://schemas.openxmlformats.org/drawingml/2006/chartDrawing">
    <cdr:from>
      <cdr:x>0.53507</cdr:x>
      <cdr:y>0.43584</cdr:y>
    </cdr:from>
    <cdr:to>
      <cdr:x>0.66366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03406" y="2016199"/>
          <a:ext cx="1058222" cy="296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500" dirty="0" smtClean="0"/>
            <a:t>4.2%</a:t>
          </a:r>
          <a:endParaRPr lang="en-US" sz="25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6E79B-AB9D-5549-A8D8-C87943874878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6CE4-2A5F-4E4E-BDC5-DF58E237E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4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57CAF-661D-D349-941F-9B5AF11B4DAE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Teens and their parents and teachers rate the teens in terms of their ADHD </a:t>
            </a:r>
            <a:r>
              <a:rPr lang="en-US" dirty="0" err="1" smtClean="0"/>
              <a:t>behaviours</a:t>
            </a:r>
            <a:r>
              <a:rPr lang="en-US" dirty="0" smtClean="0"/>
              <a:t> and other </a:t>
            </a:r>
            <a:r>
              <a:rPr lang="en-US" dirty="0" err="1" smtClean="0"/>
              <a:t>behaviours</a:t>
            </a:r>
            <a:r>
              <a:rPr lang="en-US" dirty="0" smtClean="0"/>
              <a:t> that commonly are associated with ADHD including oppositional (arguing), learning difficulties, peer relations problems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en-US" sz="1100" baseline="0" dirty="0" smtClean="0">
                <a:latin typeface="Calibri" charset="0"/>
              </a:rPr>
              <a:t> This includes “ever” bullied or  “ever” participated in bullying others in the last 2 months.</a:t>
            </a:r>
            <a:endParaRPr lang="en-US" sz="1100" dirty="0">
              <a:latin typeface="Calibri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29D95-6CEC-8B4C-8AA4-C9BAD5034BC1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99CD0-F2E7-0744-9E34-0D4A53255759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first objective of the study was to determine</a:t>
            </a:r>
            <a:r>
              <a:rPr lang="en-US" baseline="0" dirty="0" smtClean="0"/>
              <a:t> whether mothers and fathers of adolescents with ADHD experience more parenting stress than parents of adolescents without ADHD. </a:t>
            </a:r>
          </a:p>
          <a:p>
            <a:endParaRPr lang="en-US" dirty="0" smtClean="0"/>
          </a:p>
          <a:p>
            <a:r>
              <a:rPr lang="en-US" dirty="0" smtClean="0"/>
              <a:t>As we can see…Mothers of adolescents with ADHD</a:t>
            </a:r>
            <a:r>
              <a:rPr lang="en-US" baseline="0" dirty="0" smtClean="0"/>
              <a:t> report sig. more stress in all domains.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TS and AD significant at .001</a:t>
            </a:r>
          </a:p>
          <a:p>
            <a:r>
              <a:rPr lang="en-US" dirty="0" smtClean="0"/>
              <a:t>PD at .01 </a:t>
            </a:r>
          </a:p>
          <a:p>
            <a:r>
              <a:rPr lang="en-US" dirty="0" smtClean="0"/>
              <a:t>APRD at .05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3680-351A-A64D-A74B-DD18FF77A5A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Fathers</a:t>
            </a:r>
            <a:r>
              <a:rPr lang="en-US" baseline="0" dirty="0" smtClean="0"/>
              <a:t> of adolescents with ADHD reported significantly more TOTAL stress and more stress in the ADOLESCENT and the ADOLESCENT-PARENT RELATIONSHIP DOMAIN than comparison fathers. NO differences were found in the PARENT DOMAIN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stress significant at .01 </a:t>
            </a:r>
          </a:p>
          <a:p>
            <a:r>
              <a:rPr lang="en-US" dirty="0" smtClean="0"/>
              <a:t>AD significant</a:t>
            </a:r>
            <a:r>
              <a:rPr lang="en-US" baseline="0" dirty="0" smtClean="0"/>
              <a:t> at .001 </a:t>
            </a:r>
          </a:p>
          <a:p>
            <a:r>
              <a:rPr lang="en-US" baseline="0" dirty="0" smtClean="0"/>
              <a:t>PD not significant </a:t>
            </a:r>
          </a:p>
          <a:p>
            <a:r>
              <a:rPr lang="en-US" baseline="0" dirty="0" smtClean="0"/>
              <a:t>APRD significant at .05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3680-351A-A64D-A74B-DD18FF77A5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second objective of the study is to determine whether adolescent externalizing behaviours and parental ADHD symptoms, which are associated with parenting stress of parents of children with ADHD (</a:t>
            </a:r>
            <a:r>
              <a:rPr lang="en-US" baseline="0" dirty="0" err="1" smtClean="0"/>
              <a:t>Theule</a:t>
            </a:r>
            <a:r>
              <a:rPr lang="en-US" baseline="0" dirty="0" smtClean="0"/>
              <a:t> et al…)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Maternal inattention, parent ratings of inattention/hyperactive impulsive behaviour and externalizing problems were positively correlated with TOTAL STRESS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Results show that ADHD status, externalizing behaviour, and maternal inattention are SIGNIFICANT predictors of Total parenting stress (</a:t>
            </a:r>
            <a:r>
              <a:rPr lang="en-US" baseline="0" dirty="0" err="1" smtClean="0"/>
              <a:t>p</a:t>
            </a:r>
            <a:r>
              <a:rPr lang="en-US" baseline="0" dirty="0" smtClean="0"/>
              <a:t>-value of .000)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ADHD STATUS and EXTERNALIZING BEHAVIOUR/MATERNAL INATTENTION  PREDICT 54.4% OF THE VARIANCE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3680-351A-A64D-A74B-DD18FF77A5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stress was positively</a:t>
            </a:r>
            <a:r>
              <a:rPr lang="en-US" baseline="0" dirty="0" smtClean="0"/>
              <a:t> correlated with parent ratings of adolescent inattention, hyperactive/impulsive behaviour and externalizing problems. </a:t>
            </a:r>
          </a:p>
          <a:p>
            <a:endParaRPr lang="en-US" baseline="0" dirty="0" smtClean="0"/>
          </a:p>
          <a:p>
            <a:pPr>
              <a:buFontTx/>
              <a:buChar char="•"/>
            </a:pPr>
            <a:r>
              <a:rPr lang="en-US" baseline="0" dirty="0" smtClean="0"/>
              <a:t>In terms of total stress, ADHD status predicted 30.5% of the variance. </a:t>
            </a:r>
          </a:p>
          <a:p>
            <a:pPr>
              <a:buFontTx/>
              <a:buChar char="•"/>
            </a:pPr>
            <a:r>
              <a:rPr lang="en-US" baseline="0" dirty="0" smtClean="0"/>
              <a:t> Although the externalizing behaviour composite predicted an additional 4.2%, this was not significant.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3680-351A-A64D-A74B-DD18FF77A5A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A1E4A-734C-9448-B16A-3D5B18E65836}" type="slidenum">
              <a:rPr lang="en-US"/>
              <a:pPr/>
              <a:t>8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Parent v. Adolescent ratings </a:t>
            </a:r>
          </a:p>
          <a:p>
            <a:r>
              <a:rPr lang="en-US" u="sng"/>
              <a:t>- Note: Using Conners Parent and Self-Report + CBCL/YSR for Social Problems </a:t>
            </a:r>
          </a:p>
          <a:p>
            <a:r>
              <a:rPr lang="en-US"/>
              <a:t>- Used MANOVA over between subject MANOVAs, because moderate – high correlations between dependent measures (from .434 - .797) </a:t>
            </a:r>
          </a:p>
          <a:p>
            <a:pPr>
              <a:buFontTx/>
              <a:buChar char="-"/>
            </a:pPr>
            <a:r>
              <a:rPr lang="en-US"/>
              <a:t>Considered co-varying SES in MANOVA, but when ran correlations with dependent measures, it was not significantly correlated</a:t>
            </a:r>
          </a:p>
          <a:p>
            <a:pPr>
              <a:buFontTx/>
              <a:buChar char="-"/>
            </a:pPr>
            <a:r>
              <a:rPr lang="en-US"/>
              <a:t>MANOVA significant (p = .004) , followed up by one-way between subjects ANOVAs to examine where the group effect lies</a:t>
            </a:r>
          </a:p>
          <a:p>
            <a:pPr>
              <a:buFontTx/>
              <a:buChar char="-"/>
            </a:pPr>
            <a:r>
              <a:rPr lang="en-US"/>
              <a:t>Note: Limitation that Learning Problems subscales have a few different questions, majority are same. Therefore, re-ran  creating my own LP scale (standardizing with z scores), effect still significant. In the graph, have discrepancy of T scores to keep it consistent with the other subscales.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Note: only displayed group effect because m.e. of gender is not significant 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MANOVA assumptions:</a:t>
            </a:r>
          </a:p>
          <a:p>
            <a:r>
              <a:rPr lang="en-US"/>
              <a:t>- DVs are normally multivariately distributed (ok) </a:t>
            </a:r>
          </a:p>
          <a:p>
            <a:r>
              <a:rPr lang="en-US"/>
              <a:t>- Independent collection of observations (ok)</a:t>
            </a:r>
          </a:p>
          <a:p>
            <a:r>
              <a:rPr lang="en-US"/>
              <a:t>- Homogeneity of variance (violated, but characteristic of data and cannot be corrected)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18E1A-9C50-4648-AF1F-BB5554B92B05}" type="slidenum">
              <a:rPr lang="en-US"/>
              <a:pPr/>
              <a:t>9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Teacher v. Adolescent ratings </a:t>
            </a:r>
          </a:p>
          <a:p>
            <a:r>
              <a:rPr lang="en-US" u="sng"/>
              <a:t>- Using Conners Teacher + Self-Repot (note: no social problems)</a:t>
            </a:r>
          </a:p>
          <a:p>
            <a:r>
              <a:rPr lang="en-US"/>
              <a:t>- Used MANOVA over between subject MANOVAs, because moderate correlations between dependent measures (from .282 - .619) </a:t>
            </a:r>
          </a:p>
          <a:p>
            <a:pPr>
              <a:buFontTx/>
              <a:buChar char="-"/>
            </a:pPr>
            <a:r>
              <a:rPr lang="en-US"/>
              <a:t>Considered co-varying SES in MANOVA, but when ran correlations with dependent measures, it was not significantly correlated</a:t>
            </a:r>
          </a:p>
          <a:p>
            <a:pPr>
              <a:buFontTx/>
              <a:buChar char="-"/>
            </a:pPr>
            <a:r>
              <a:rPr lang="en-US"/>
              <a:t>MANOVA non-significant </a:t>
            </a:r>
          </a:p>
          <a:p>
            <a:pPr>
              <a:buFontTx/>
              <a:buChar char="-"/>
            </a:pPr>
            <a:r>
              <a:rPr lang="en-US"/>
              <a:t>Note: Limitation that Learning Problems subscales have a few different questions, majority are same. Therefore, re-ran  creating my own LP scale (standardizing with z scores.</a:t>
            </a:r>
          </a:p>
          <a:p>
            <a:pPr>
              <a:buFontTx/>
              <a:buChar char="-"/>
            </a:pPr>
            <a:r>
              <a:rPr lang="en-US"/>
              <a:t>MANOVA assumptions:</a:t>
            </a:r>
          </a:p>
          <a:p>
            <a:r>
              <a:rPr lang="en-US"/>
              <a:t>- DVs are not multivariately normally distributed- but not a big concern in this case as MANOVA not-significant </a:t>
            </a:r>
          </a:p>
          <a:p>
            <a:r>
              <a:rPr lang="en-US"/>
              <a:t>- Independent collection of observations (ok)</a:t>
            </a:r>
          </a:p>
          <a:p>
            <a:r>
              <a:rPr lang="en-US"/>
              <a:t>- Homogeneity of variance (violated, but characteristic of data and cannot be corrected)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4F287-1D3F-7D40-84C2-EC05E8564E11}" type="slidenum">
              <a:rPr lang="en-US"/>
              <a:pPr/>
              <a:t>10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MANOVAs chosen because low to moderate significant correlations between attributions</a:t>
            </a:r>
          </a:p>
          <a:p>
            <a:r>
              <a:rPr lang="en-US"/>
              <a:t>ADHD Mean = 15.60</a:t>
            </a:r>
          </a:p>
          <a:p>
            <a:r>
              <a:rPr lang="en-US"/>
              <a:t>Control Mean = 13.16</a:t>
            </a:r>
          </a:p>
          <a:p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MENTION UNLESS ASKED</a:t>
            </a:r>
          </a:p>
          <a:p>
            <a:pPr>
              <a:buFontTx/>
              <a:buChar char="-"/>
            </a:pPr>
            <a:r>
              <a:rPr lang="en-US"/>
              <a:t>This one is total stigma – showing a group effect in the between subjects ANOVA</a:t>
            </a:r>
          </a:p>
          <a:p>
            <a:pPr>
              <a:buFontTx/>
              <a:buChar char="-"/>
            </a:pPr>
            <a:r>
              <a:rPr lang="en-US"/>
              <a:t>(but age effect approaches significance) is .080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-one or more children perform negative actions toward another child </a:t>
            </a:r>
            <a:r>
              <a:rPr lang="en-US" b="1">
                <a:latin typeface="Calibri" charset="0"/>
              </a:rPr>
              <a:t>repeatedly and over time</a:t>
            </a:r>
            <a:r>
              <a:rPr lang="en-US">
                <a:latin typeface="Calibri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-bullying is characterized by an </a:t>
            </a:r>
            <a:r>
              <a:rPr lang="en-US" b="1">
                <a:latin typeface="Calibri" charset="0"/>
              </a:rPr>
              <a:t>imbalance of power </a:t>
            </a:r>
            <a:r>
              <a:rPr lang="en-US">
                <a:latin typeface="Calibri" charset="0"/>
              </a:rPr>
              <a:t>in which the victims </a:t>
            </a:r>
            <a:r>
              <a:rPr lang="en-US" b="1">
                <a:latin typeface="Calibri" charset="0"/>
              </a:rPr>
              <a:t>cannot defend themselves </a:t>
            </a:r>
            <a:r>
              <a:rPr lang="en-US">
                <a:latin typeface="Calibri" charset="0"/>
              </a:rPr>
              <a:t>(Olweus, 1995).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-These negative behaviours are intended to cause </a:t>
            </a:r>
            <a:r>
              <a:rPr lang="en-US" b="1">
                <a:latin typeface="Calibri" charset="0"/>
              </a:rPr>
              <a:t>harm</a:t>
            </a:r>
            <a:r>
              <a:rPr lang="en-US">
                <a:latin typeface="Calibri" charset="0"/>
              </a:rPr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- Children may be </a:t>
            </a:r>
            <a:r>
              <a:rPr lang="en-US" b="1">
                <a:latin typeface="Calibri" charset="0"/>
              </a:rPr>
              <a:t>involved as</a:t>
            </a:r>
            <a:r>
              <a:rPr lang="en-US">
                <a:latin typeface="Calibri" charset="0"/>
              </a:rPr>
              <a:t> victims, bullies or both bullies and victims.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1E87A2-B679-7A4D-9F34-B1F4BAEF2513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B8EA6-22A2-4844-8424-0D3191CE836A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AFC30-8B2A-1443-B760-4D6E82DE299A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Bullying involves chronic physical, verbal or relational aggression by a bully twd a victim and by definition a balance of power</a:t>
            </a:r>
          </a:p>
          <a:p>
            <a:pPr eaLnBrk="1" hangingPunct="1"/>
            <a:r>
              <a:rPr lang="en-US"/>
              <a:t>Olweus and colleagues in Norway were initial leaders</a:t>
            </a:r>
          </a:p>
          <a:p>
            <a:pPr eaLnBrk="1" hangingPunct="1"/>
            <a:r>
              <a:rPr lang="en-US"/>
              <a:t>Self, parent, teacher, and peer report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E0785-7F2E-D149-BC8A-7990A90C4CB1}" type="slidenum">
              <a:rPr lang="en-US"/>
              <a:pPr/>
              <a:t>15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The first classification of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victims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and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bullies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was based on the categories of </a:t>
            </a:r>
            <a:r>
              <a:rPr lang="en-US" dirty="0" err="1">
                <a:latin typeface="Calibri" charset="0"/>
              </a:rPr>
              <a:t>Nansel</a:t>
            </a:r>
            <a:r>
              <a:rPr lang="en-US" dirty="0">
                <a:latin typeface="Calibri" charset="0"/>
              </a:rPr>
              <a:t> and colleagues (2001) in which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frequent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bullying/victimization was defined as once a week or more.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 This categorization was based on whether the adolescent or their parent reported that the adolescent had experienced victimization by peers or participated in bullying others at a rate of at least once/week. 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Among adolescents with ADHD, 6 (15%) were categorized as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victims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, 1 (2.5%) as a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bully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, 3 (7.5%) as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bully/victims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and 30 (75%) were not involved. 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Among adolescents without ADHD, no participants were categorized as a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victim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or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bully/victims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, 1 (4.2%) was categorized as a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bully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and 23 (95.8%) were not involved. 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So – 25% of adolescents with ADHD and 4% of adolescents without ADHD are involved in bullying on a weekly basis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When using the once/week or more criterion, the categories of experiencing victimization and bullying others were too low to conduct statistical comparisons to identify risk factors for being categorized as a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victim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or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bully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based on ADHD status.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14788E-F587-0449-875E-ABB4F2507FA5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EB5ECD5-515E-4817-8A06-1D2ED2C83850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55A2E49-18A1-40BC-BA5D-5A2EC8FDDF15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2983DA4-3B24-449B-95CA-514EB7E30A99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3511-BA15-D549-84D1-66044AF7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66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AD22427-B1DD-49E6-9F05-DE0F1467D7DC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May 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May 9, 2012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_swSQwTIcIK0/Sq984kRjBUI/AAAAAAAAABI/RnPN7HOdkas/s1600-h/cyber+bully.jpe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Adolescent ADHD: Self, Peers and Parents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430" y="5562599"/>
            <a:ext cx="4387770" cy="113376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400" b="1" dirty="0" smtClean="0"/>
              <a:t>Judy Wiener, PhD</a:t>
            </a:r>
          </a:p>
          <a:p>
            <a:pPr algn="ctr"/>
            <a:r>
              <a:rPr lang="en-US" sz="2400" b="1" dirty="0" smtClean="0"/>
              <a:t>Professor, Human Development &amp; Applied Psychology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830" y="1104900"/>
            <a:ext cx="4165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9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Stigma of ADHD and Problem </a:t>
            </a:r>
            <a:r>
              <a:rPr lang="en-US" b="1" dirty="0" err="1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Behaviours</a:t>
            </a:r>
            <a:endParaRPr lang="en-US" b="1" dirty="0">
              <a:solidFill>
                <a:srgbClr val="6633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984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384333930"/>
              </p:ext>
            </p:extLst>
          </p:nvPr>
        </p:nvGraphicFramePr>
        <p:xfrm>
          <a:off x="-322263" y="2568575"/>
          <a:ext cx="8655051" cy="4441825"/>
        </p:xfrm>
        <a:graphic>
          <a:graphicData uri="http://schemas.openxmlformats.org/presentationml/2006/ole">
            <p:oleObj spid="_x0000_s7256" name="Chart" r:id="rId4" imgW="10504800" imgH="5384880" progId="MSGraph.Chart.8">
              <p:embed followColorScheme="full"/>
            </p:oleObj>
          </a:graphicData>
        </a:graphic>
      </p:graphicFrame>
      <p:sp>
        <p:nvSpPr>
          <p:cNvPr id="419844" name="Text Box 4"/>
          <p:cNvSpPr txBox="1">
            <a:spLocks noChangeArrowheads="1"/>
          </p:cNvSpPr>
          <p:nvPr/>
        </p:nvSpPr>
        <p:spPr bwMode="auto">
          <a:xfrm rot="16200000">
            <a:off x="-661987" y="4014788"/>
            <a:ext cx="249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none"/>
              <a:t>Total Stigmatization</a:t>
            </a:r>
          </a:p>
        </p:txBody>
      </p:sp>
      <p:graphicFrame>
        <p:nvGraphicFramePr>
          <p:cNvPr id="419845" name="Group 5"/>
          <p:cNvGraphicFramePr>
            <a:graphicFrameLocks noGrp="1"/>
          </p:cNvGraphicFramePr>
          <p:nvPr>
            <p:ph sz="half" idx="2"/>
          </p:nvPr>
        </p:nvGraphicFramePr>
        <p:xfrm>
          <a:off x="7235825" y="4506913"/>
          <a:ext cx="1666875" cy="650876"/>
        </p:xfrm>
        <a:graphic>
          <a:graphicData uri="http://schemas.openxmlformats.org/drawingml/2006/table">
            <a:tbl>
              <a:tblPr/>
              <a:tblGrid>
                <a:gridCol w="576263"/>
                <a:gridCol w="504825"/>
                <a:gridCol w="585787"/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.094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38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465" y="1600201"/>
            <a:ext cx="4774873" cy="41692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Peer Relations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86026" y="5879145"/>
            <a:ext cx="249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Victoria </a:t>
            </a:r>
            <a:r>
              <a:rPr lang="en-US" sz="2400" b="1" dirty="0" err="1" smtClean="0"/>
              <a:t>Timmermanis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690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63366"/>
                </a:solidFill>
                <a:ea typeface="+mj-ea"/>
              </a:rPr>
              <a:t>What is Bullying?</a:t>
            </a:r>
            <a:endParaRPr lang="en-US" dirty="0">
              <a:solidFill>
                <a:srgbClr val="663366"/>
              </a:solidFill>
              <a:ea typeface="+mj-ea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763000" cy="3886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3600" dirty="0">
                <a:solidFill>
                  <a:srgbClr val="663366"/>
                </a:solidFill>
                <a:latin typeface="Bookman Old Style" charset="0"/>
              </a:rPr>
              <a:t>Bullying is… </a:t>
            </a:r>
            <a:r>
              <a:rPr lang="en-US" dirty="0">
                <a:solidFill>
                  <a:srgbClr val="663366"/>
                </a:solidFill>
                <a:latin typeface="Bookman Old Style" charset="0"/>
              </a:rPr>
              <a:t>(</a:t>
            </a:r>
            <a:r>
              <a:rPr lang="en-US" dirty="0" err="1">
                <a:solidFill>
                  <a:srgbClr val="663366"/>
                </a:solidFill>
                <a:latin typeface="Bookman Old Style" charset="0"/>
              </a:rPr>
              <a:t>Olweus</a:t>
            </a:r>
            <a:r>
              <a:rPr lang="en-US" dirty="0">
                <a:solidFill>
                  <a:srgbClr val="663366"/>
                </a:solidFill>
                <a:latin typeface="Bookman Old Style" charset="0"/>
              </a:rPr>
              <a:t>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>
                <a:solidFill>
                  <a:srgbClr val="663366"/>
                </a:solidFill>
                <a:latin typeface="Bookman Old Style" charset="0"/>
              </a:rPr>
              <a:t>negative actions </a:t>
            </a:r>
            <a:r>
              <a:rPr lang="en-US" sz="2400" b="1" dirty="0">
                <a:solidFill>
                  <a:srgbClr val="663366"/>
                </a:solidFill>
                <a:latin typeface="Bookman Old Style" charset="0"/>
              </a:rPr>
              <a:t>repeatedly</a:t>
            </a:r>
            <a:r>
              <a:rPr lang="en-US" sz="2400" dirty="0">
                <a:solidFill>
                  <a:srgbClr val="663366"/>
                </a:solidFill>
                <a:latin typeface="Bookman Old Style" charset="0"/>
              </a:rPr>
              <a:t> and </a:t>
            </a:r>
            <a:r>
              <a:rPr lang="en-US" sz="2400" b="1" dirty="0">
                <a:solidFill>
                  <a:srgbClr val="663366"/>
                </a:solidFill>
                <a:latin typeface="Bookman Old Style" charset="0"/>
              </a:rPr>
              <a:t>over time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1" dirty="0">
                <a:solidFill>
                  <a:srgbClr val="663366"/>
                </a:solidFill>
                <a:latin typeface="Bookman Old Style" charset="0"/>
              </a:rPr>
              <a:t>imbalance of power</a:t>
            </a:r>
            <a:endParaRPr lang="en-US" sz="2400" dirty="0">
              <a:solidFill>
                <a:srgbClr val="663366"/>
              </a:solidFill>
              <a:latin typeface="Bookman Old Style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sz="2400" b="1" dirty="0">
                <a:solidFill>
                  <a:srgbClr val="663366"/>
                </a:solidFill>
                <a:latin typeface="Bookman Old Style" charset="0"/>
              </a:rPr>
              <a:t>intended</a:t>
            </a:r>
            <a:r>
              <a:rPr lang="en-US" sz="2400" dirty="0">
                <a:solidFill>
                  <a:srgbClr val="663366"/>
                </a:solidFill>
                <a:latin typeface="Bookman Old Style" charset="0"/>
              </a:rPr>
              <a:t> to cause harm</a:t>
            </a:r>
          </a:p>
          <a:p>
            <a:pPr lvl="1" eaLnBrk="1" hangingPunct="1">
              <a:spcBef>
                <a:spcPts val="600"/>
              </a:spcBef>
            </a:pPr>
            <a:endParaRPr lang="en-US" sz="1000" dirty="0">
              <a:solidFill>
                <a:srgbClr val="663366"/>
              </a:solidFill>
              <a:latin typeface="Bookman Old Style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sz="2400" dirty="0">
                <a:solidFill>
                  <a:srgbClr val="663366"/>
                </a:solidFill>
                <a:latin typeface="Bookman Old Style" charset="0"/>
              </a:rPr>
              <a:t>Various forms…</a:t>
            </a:r>
          </a:p>
          <a:p>
            <a:pPr lvl="1" eaLnBrk="1" hangingPunct="1">
              <a:spcBef>
                <a:spcPts val="1200"/>
              </a:spcBef>
            </a:pPr>
            <a:endParaRPr lang="en-US" sz="1800" dirty="0">
              <a:solidFill>
                <a:schemeClr val="bg1"/>
              </a:solidFill>
              <a:latin typeface="Bookman Old Style" charset="0"/>
            </a:endParaRPr>
          </a:p>
        </p:txBody>
      </p:sp>
      <p:pic>
        <p:nvPicPr>
          <p:cNvPr id="5" name="Picture 2" descr="http://www.dosomething.org/files/imagecache/500_either_way/files/project_photos/bully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7" t="-4359" r="8688"/>
          <a:stretch>
            <a:fillRect/>
          </a:stretch>
        </p:blipFill>
        <p:spPr bwMode="auto">
          <a:xfrm>
            <a:off x="6838950" y="4267200"/>
            <a:ext cx="2152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239000" y="6324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Gill Sans MT" charset="0"/>
              </a:rPr>
              <a:t>Relational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63960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Gill Sans MT" charset="0"/>
              </a:rPr>
              <a:t>Cyber-Bullying</a:t>
            </a:r>
          </a:p>
        </p:txBody>
      </p:sp>
      <p:pic>
        <p:nvPicPr>
          <p:cNvPr id="8" name="Picture 6" descr="http://static.technorati.com/10/02/24/9907/bullying-k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125" r="15625"/>
          <a:stretch>
            <a:fillRect/>
          </a:stretch>
        </p:blipFill>
        <p:spPr bwMode="auto">
          <a:xfrm>
            <a:off x="2362200" y="4419600"/>
            <a:ext cx="1981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63960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Gill Sans MT" charset="0"/>
              </a:rPr>
              <a:t>Physical</a:t>
            </a:r>
          </a:p>
        </p:txBody>
      </p:sp>
      <p:pic>
        <p:nvPicPr>
          <p:cNvPr id="10" name="Picture 10" descr="[Getty+Images+3.jpg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2" r="12473"/>
          <a:stretch>
            <a:fillRect/>
          </a:stretch>
        </p:blipFill>
        <p:spPr bwMode="auto">
          <a:xfrm>
            <a:off x="71438" y="4649788"/>
            <a:ext cx="21383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3.bp.blogspot.com/_swSQwTIcIK0/Sq984kRjBUI/AAAAAAAAABI/RnPN7HOdkas/s320/cyber+bully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6" t="8340" r="8571"/>
          <a:stretch>
            <a:fillRect/>
          </a:stretch>
        </p:blipFill>
        <p:spPr bwMode="auto">
          <a:xfrm>
            <a:off x="4495800" y="4673600"/>
            <a:ext cx="21542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2000" y="63960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Gill Sans MT" charset="0"/>
              </a:rPr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xmlns="" val="9410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Impact of Bullying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0" y="1676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22619" name="Group 5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/>
              <a:tblGrid>
                <a:gridCol w="1447800"/>
                <a:gridCol w="67818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Interviewer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How does it make you feel when kids bully you?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Lonely.  Makes me feel embarrassed, sad, angry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Interviewer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What do you do?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 just walk away.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Interviewer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What do you do with all that anger &amp; sadness?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 let it out when I get home… or I just deny. I go upstairs to my room, close the door, &amp; start screaming &amp; shouting at the top of my lungs.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Interviewer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Does that help?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7" name="TextBox 34"/>
          <p:cNvSpPr txBox="1">
            <a:spLocks noChangeArrowheads="1"/>
          </p:cNvSpPr>
          <p:nvPr/>
        </p:nvSpPr>
        <p:spPr bwMode="auto">
          <a:xfrm>
            <a:off x="4648200" y="64008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Shea &amp; Wiener, 2003</a:t>
            </a:r>
          </a:p>
        </p:txBody>
      </p:sp>
    </p:spTree>
    <p:extLst>
      <p:ext uri="{BB962C8B-B14F-4D97-AF65-F5344CB8AC3E}">
        <p14:creationId xmlns:p14="http://schemas.microsoft.com/office/powerpoint/2010/main" xmlns="" val="39120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Importance of Peer Victimization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3400" y="2895600"/>
            <a:ext cx="2209800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Victim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3657600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Child anxiety &amp; depression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800600" y="3886200"/>
            <a:ext cx="35814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Adult Victimization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2743200" y="3276600"/>
            <a:ext cx="1905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7010400" y="6172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ea typeface="ＭＳ Ｐゴシック" charset="-128"/>
                <a:cs typeface="ＭＳ Ｐゴシック" charset="-128"/>
              </a:rPr>
              <a:t>Craig, 2008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1752600" cy="466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Bully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4953000" y="5181600"/>
            <a:ext cx="3733800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Adult spousal &amp; Child abuse, violent crime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2438400" y="57150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211" name="Straight Arrow Connector 12"/>
          <p:cNvCxnSpPr>
            <a:cxnSpLocks noChangeShapeType="1"/>
            <a:stCxn id="51203" idx="3"/>
          </p:cNvCxnSpPr>
          <p:nvPr/>
        </p:nvCxnSpPr>
        <p:spPr bwMode="auto">
          <a:xfrm flipV="1">
            <a:off x="2743200" y="2667000"/>
            <a:ext cx="1905000" cy="4619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1719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+mj-ea"/>
                <a:cs typeface="+mj-cs"/>
              </a:rPr>
              <a:t>TYPES </a:t>
            </a:r>
            <a:r>
              <a:rPr lang="en-US" sz="4000" dirty="0" smtClean="0">
                <a:ea typeface="+mj-ea"/>
                <a:cs typeface="+mj-cs"/>
              </a:rPr>
              <a:t>OF BULLYING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Physical Bullying</a:t>
            </a:r>
            <a:r>
              <a:rPr lang="en-US" sz="1600" b="1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/>
              <a:t>Pushing, hitting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1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Verbal Bullying</a:t>
            </a:r>
            <a:endParaRPr lang="en-US" sz="16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Name-calling (weird, idiot, loser, ugly)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Teasing regarding clothing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References to sexual orientation (</a:t>
            </a:r>
            <a:r>
              <a:rPr lang="en-US" sz="2000" b="1" dirty="0" err="1"/>
              <a:t>Ew</a:t>
            </a:r>
            <a:r>
              <a:rPr lang="en-US" sz="2000" b="1" dirty="0"/>
              <a:t>, you’re so </a:t>
            </a:r>
            <a:r>
              <a:rPr lang="en-US" sz="2000" b="1" dirty="0" err="1"/>
              <a:t>faggy</a:t>
            </a:r>
            <a:r>
              <a:rPr lang="en-US" sz="2000" b="1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Relational Bullying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Most</a:t>
            </a:r>
            <a:r>
              <a:rPr lang="en-US" sz="2000" b="1" dirty="0" smtClean="0"/>
              <a:t> hurtful</a:t>
            </a:r>
            <a:endParaRPr lang="en-US" sz="20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Exclusion, shunning, dirty looks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Covert and hidden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1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Cyber Bullying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400" b="1" dirty="0"/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5791200" y="4572000"/>
            <a:ext cx="2895600" cy="1384995"/>
          </a:xfrm>
          <a:prstGeom prst="rect">
            <a:avLst/>
          </a:prstGeom>
          <a:solidFill>
            <a:srgbClr val="F7901E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Power </a:t>
            </a:r>
            <a:r>
              <a:rPr lang="en-US" sz="2800" dirty="0" smtClean="0">
                <a:solidFill>
                  <a:srgbClr val="000090"/>
                </a:solidFill>
              </a:rPr>
              <a:t>Imbalance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Chronic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9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060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“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Frequent</a:t>
            </a:r>
            <a:r>
              <a:rPr lang="ja-JP" alt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”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Categorization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224592277"/>
              </p:ext>
            </p:extLst>
          </p:nvPr>
        </p:nvGraphicFramePr>
        <p:xfrm>
          <a:off x="637700" y="1219200"/>
          <a:ext cx="5486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88986892"/>
              </p:ext>
            </p:extLst>
          </p:nvPr>
        </p:nvGraphicFramePr>
        <p:xfrm>
          <a:off x="3990500" y="1447800"/>
          <a:ext cx="50292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485300" y="610711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200">
                <a:latin typeface="Calibri" charset="0"/>
              </a:rPr>
              <a:t>“</a:t>
            </a:r>
            <a:r>
              <a:rPr lang="en-US" sz="2200">
                <a:latin typeface="Calibri" charset="0"/>
              </a:rPr>
              <a:t>frequent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sz="2200">
                <a:latin typeface="Calibri" charset="0"/>
              </a:rPr>
              <a:t> bullying/victimization was defined as once a week or more</a:t>
            </a:r>
          </a:p>
        </p:txBody>
      </p:sp>
    </p:spTree>
    <p:extLst>
      <p:ext uri="{BB962C8B-B14F-4D97-AF65-F5344CB8AC3E}">
        <p14:creationId xmlns:p14="http://schemas.microsoft.com/office/powerpoint/2010/main" xmlns="" val="24979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399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ADHD and Bullying: Adolescence</a:t>
            </a:r>
            <a:endParaRPr lang="en-US" dirty="0">
              <a:ea typeface="+mj-ea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200401" y="1524001"/>
          <a:ext cx="5181599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1524000"/>
          <a:ext cx="2895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4038600"/>
          <a:ext cx="2743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3124200" y="4038600"/>
          <a:ext cx="5257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4648200" y="64008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Bookman Old Style" charset="0"/>
              </a:rPr>
              <a:t>(Timmermanis &amp; Wiener, 2011)</a:t>
            </a:r>
          </a:p>
        </p:txBody>
      </p:sp>
    </p:spTree>
    <p:extLst>
      <p:ext uri="{BB962C8B-B14F-4D97-AF65-F5344CB8AC3E}">
        <p14:creationId xmlns:p14="http://schemas.microsoft.com/office/powerpoint/2010/main" xmlns="" val="26135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VICTIMIZATION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14845323"/>
              </p:ext>
            </p:extLst>
          </p:nvPr>
        </p:nvGraphicFramePr>
        <p:xfrm>
          <a:off x="498473" y="1176108"/>
          <a:ext cx="7920907" cy="511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78400" y="6477000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Timmermanis</a:t>
            </a:r>
            <a:r>
              <a:rPr lang="en-US" dirty="0" smtClean="0"/>
              <a:t> &amp; Wiener,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0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PARENT – ADOLESCENT CONFLICT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3989" y="2245525"/>
            <a:ext cx="3695128" cy="4363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386" y="5996708"/>
            <a:ext cx="301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/>
              <a:t>Clarisa</a:t>
            </a:r>
            <a:r>
              <a:rPr lang="en-US" sz="2800" b="1" dirty="0"/>
              <a:t> Markel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295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503362"/>
            <a:ext cx="4663360" cy="504983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The Team</a:t>
            </a:r>
          </a:p>
          <a:p>
            <a:r>
              <a:rPr lang="en-US" sz="2600" b="1" dirty="0"/>
              <a:t>Purpose of our research</a:t>
            </a:r>
          </a:p>
          <a:p>
            <a:r>
              <a:rPr lang="en-US" sz="2600" b="1" dirty="0"/>
              <a:t>Self Perceptions</a:t>
            </a:r>
          </a:p>
          <a:p>
            <a:r>
              <a:rPr lang="en-US" sz="2600" b="1" dirty="0"/>
              <a:t>Peer Relationships</a:t>
            </a:r>
          </a:p>
          <a:p>
            <a:r>
              <a:rPr lang="en-US" sz="2600" b="1" dirty="0"/>
              <a:t>Parenting</a:t>
            </a:r>
          </a:p>
          <a:p>
            <a:r>
              <a:rPr lang="en-US" sz="2600" b="1" dirty="0"/>
              <a:t>Mindfulness Intervention</a:t>
            </a:r>
          </a:p>
          <a:p>
            <a:r>
              <a:rPr lang="en-US" sz="2600" b="1" dirty="0"/>
              <a:t>Future Research</a:t>
            </a:r>
          </a:p>
          <a:p>
            <a:r>
              <a:rPr lang="en-US" sz="2600" b="1" dirty="0"/>
              <a:t>Web </a:t>
            </a:r>
            <a:r>
              <a:rPr lang="en-US" sz="2600" b="1" dirty="0" smtClean="0"/>
              <a:t>Site</a:t>
            </a:r>
          </a:p>
          <a:p>
            <a:r>
              <a:rPr lang="en-US" sz="2600" b="1" dirty="0" smtClean="0"/>
              <a:t>Introduction </a:t>
            </a:r>
            <a:r>
              <a:rPr lang="en-US" sz="2600" b="1" dirty="0"/>
              <a:t>from YMCA Academy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878" y="4013200"/>
            <a:ext cx="3657600" cy="2112962"/>
          </a:xfrm>
        </p:spPr>
        <p:txBody>
          <a:bodyPr/>
          <a:lstStyle/>
          <a:p>
            <a:r>
              <a:rPr lang="en-US" sz="2400" b="1" dirty="0" smtClean="0"/>
              <a:t>Refreshments</a:t>
            </a:r>
          </a:p>
          <a:p>
            <a:r>
              <a:rPr lang="en-US" sz="2400" b="1" dirty="0" smtClean="0"/>
              <a:t>Break-out Groups</a:t>
            </a:r>
          </a:p>
          <a:p>
            <a:r>
              <a:rPr lang="en-US" sz="2400" b="1" dirty="0" smtClean="0"/>
              <a:t>Think Tank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1878" y="152400"/>
            <a:ext cx="3880522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7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Conflicts out of 45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466045813"/>
              </p:ext>
            </p:extLst>
          </p:nvPr>
        </p:nvGraphicFramePr>
        <p:xfrm>
          <a:off x="923783" y="1397000"/>
          <a:ext cx="7650070" cy="506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14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Areas of Conflict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7541" y="1798717"/>
            <a:ext cx="3657600" cy="36787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Making too much noise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Allowance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Lying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Getting up in the morning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Getting to school on time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Getting low grades in school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Getting in trouble at school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Coming home on time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Talking back to parents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86292" y="2447365"/>
            <a:ext cx="3657600" cy="367879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Coming home on time</a:t>
            </a:r>
          </a:p>
          <a:p>
            <a:r>
              <a:rPr lang="en-US" sz="2400" b="1" dirty="0" smtClean="0"/>
              <a:t>How money is spent</a:t>
            </a:r>
            <a:endParaRPr lang="en-US" sz="24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7541" y="1395172"/>
            <a:ext cx="3657600" cy="322729"/>
          </a:xfrm>
          <a:solidFill>
            <a:schemeClr val="bg2"/>
          </a:solidFill>
        </p:spPr>
        <p:txBody>
          <a:bodyPr/>
          <a:lstStyle/>
          <a:p>
            <a:r>
              <a:rPr lang="en-US" sz="2400" dirty="0" smtClean="0">
                <a:solidFill>
                  <a:srgbClr val="663366"/>
                </a:solidFill>
              </a:rPr>
              <a:t>Parent Report</a:t>
            </a:r>
            <a:endParaRPr lang="en-US" sz="2400" dirty="0">
              <a:solidFill>
                <a:srgbClr val="663366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32246" y="2124636"/>
            <a:ext cx="3657600" cy="322729"/>
          </a:xfrm>
          <a:solidFill>
            <a:srgbClr val="C3AFCC"/>
          </a:solidFill>
        </p:spPr>
        <p:txBody>
          <a:bodyPr/>
          <a:lstStyle/>
          <a:p>
            <a:r>
              <a:rPr lang="en-US" sz="2400" b="1" dirty="0" smtClean="0">
                <a:solidFill>
                  <a:srgbClr val="663366"/>
                </a:solidFill>
              </a:rPr>
              <a:t>Teen</a:t>
            </a:r>
            <a:r>
              <a:rPr lang="en-US" b="1" dirty="0" smtClean="0">
                <a:solidFill>
                  <a:srgbClr val="663366"/>
                </a:solidFill>
              </a:rPr>
              <a:t> </a:t>
            </a:r>
            <a:r>
              <a:rPr lang="en-US" sz="2400" b="1" dirty="0" smtClean="0">
                <a:solidFill>
                  <a:srgbClr val="663366"/>
                </a:solidFill>
              </a:rPr>
              <a:t>Report</a:t>
            </a:r>
            <a:endParaRPr lang="en-US" sz="2400" b="1" dirty="0">
              <a:solidFill>
                <a:srgbClr val="6633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3356" y="4135070"/>
            <a:ext cx="3712322" cy="22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Parenting Stress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120" y="2295083"/>
            <a:ext cx="2794000" cy="382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6300" y="5832093"/>
            <a:ext cx="30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Daniella</a:t>
            </a:r>
            <a:r>
              <a:rPr lang="en-US" sz="2800" b="1" dirty="0"/>
              <a:t> </a:t>
            </a:r>
            <a:r>
              <a:rPr lang="en-US" sz="2800" b="1" dirty="0" err="1"/>
              <a:t>Biondic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914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WHAT IS PARENTING STRESS?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17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457200" y="5334000"/>
            <a:ext cx="8305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Parenting stress is a dynamic process that occurs when parents’ perceptions of the demands of parenting outweighs their perceptions of the resources for meeting those demands. </a:t>
            </a:r>
            <a:r>
              <a:rPr lang="en-US" sz="1400" b="1"/>
              <a:t>(Deater Deckard, 2004</a:t>
            </a:r>
            <a:r>
              <a:rPr lang="en-US" b="1"/>
              <a:t>)</a:t>
            </a:r>
          </a:p>
          <a:p>
            <a:pPr>
              <a:spcBef>
                <a:spcPct val="50000"/>
              </a:spcBef>
            </a:pPr>
            <a:r>
              <a:rPr lang="en-US" sz="1800"/>
              <a:t>			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322477865"/>
              </p:ext>
            </p:extLst>
          </p:nvPr>
        </p:nvGraphicFramePr>
        <p:xfrm>
          <a:off x="496882" y="1397000"/>
          <a:ext cx="792365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Domains of Parenting Stress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798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89" dirty="0" smtClean="0"/>
              <a:t> ADHD Mother  vs. Control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778" dirty="0" smtClean="0"/>
              <a:t>Comparing parenting stress levels </a:t>
            </a:r>
            <a:endParaRPr lang="en-US" sz="2778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4048802370"/>
              </p:ext>
            </p:extLst>
          </p:nvPr>
        </p:nvGraphicFramePr>
        <p:xfrm>
          <a:off x="498474" y="2036647"/>
          <a:ext cx="5618136" cy="431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349386" y="3299120"/>
          <a:ext cx="1435100" cy="1537575"/>
        </p:xfrm>
        <a:graphic>
          <a:graphicData uri="http://schemas.openxmlformats.org/drawingml/2006/table">
            <a:tbl>
              <a:tblPr/>
              <a:tblGrid>
                <a:gridCol w="482600"/>
                <a:gridCol w="952500"/>
              </a:tblGrid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Partial Eta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.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35 ***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.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61***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PD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.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25**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APRD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.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11*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Process 19"/>
          <p:cNvSpPr/>
          <p:nvPr/>
        </p:nvSpPr>
        <p:spPr>
          <a:xfrm>
            <a:off x="7141397" y="3159842"/>
            <a:ext cx="1797051" cy="1855933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1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 smtClean="0"/>
              <a:t>ADHD Father vs. Control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500" dirty="0" smtClean="0"/>
              <a:t>Comparing parenting stress levels </a:t>
            </a:r>
            <a:endParaRPr lang="en-US" sz="25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495880153"/>
              </p:ext>
            </p:extLst>
          </p:nvPr>
        </p:nvGraphicFramePr>
        <p:xfrm>
          <a:off x="498474" y="2190141"/>
          <a:ext cx="5323262" cy="424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1700" y="3114572"/>
          <a:ext cx="1435100" cy="1537575"/>
        </p:xfrm>
        <a:graphic>
          <a:graphicData uri="http://schemas.openxmlformats.org/drawingml/2006/table">
            <a:tbl>
              <a:tblPr/>
              <a:tblGrid>
                <a:gridCol w="482600"/>
                <a:gridCol w="952500"/>
              </a:tblGrid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Partial Eta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.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30 **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.52***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PD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.04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APRD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.12*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Process 6"/>
          <p:cNvSpPr/>
          <p:nvPr/>
        </p:nvSpPr>
        <p:spPr>
          <a:xfrm>
            <a:off x="7049357" y="3031007"/>
            <a:ext cx="1797051" cy="1855933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Predictors of Maternal Stress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78" b="0" dirty="0" smtClean="0"/>
              <a:t>Total Stress</a:t>
            </a:r>
            <a:endParaRPr lang="en-US" sz="2778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301" y="6926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Predictors Paternal Stress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500" b="0" dirty="0" smtClean="0"/>
              <a:t>Total Stress </a:t>
            </a:r>
            <a:endParaRPr lang="en-US" sz="25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255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Mindfulness Intervention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8978" y="4628444"/>
            <a:ext cx="3155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Collaborating with Joe </a:t>
            </a:r>
            <a:r>
              <a:rPr lang="en-US" sz="2400" dirty="0" err="1" smtClean="0"/>
              <a:t>Ducharme</a:t>
            </a:r>
            <a:endParaRPr lang="en-US" sz="2400" dirty="0" smtClean="0"/>
          </a:p>
          <a:p>
            <a:pPr algn="ctr"/>
            <a:r>
              <a:rPr lang="en-US" sz="2400" dirty="0" smtClean="0"/>
              <a:t>Paul </a:t>
            </a:r>
            <a:r>
              <a:rPr lang="en-US" sz="2400" dirty="0" err="1" smtClean="0"/>
              <a:t>Badali</a:t>
            </a:r>
            <a:endParaRPr lang="en-US" sz="2400" dirty="0" smtClean="0"/>
          </a:p>
          <a:p>
            <a:pPr algn="ctr"/>
            <a:r>
              <a:rPr lang="en-US" sz="2400" dirty="0" smtClean="0"/>
              <a:t>Karen Milligan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33598" y="3550986"/>
            <a:ext cx="289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Jill </a:t>
            </a:r>
            <a:r>
              <a:rPr lang="en-US" sz="2800" b="1" dirty="0" err="1"/>
              <a:t>Haydicky</a:t>
            </a:r>
            <a:r>
              <a:rPr lang="en-US" sz="2800" b="1" dirty="0"/>
              <a:t> &amp; Carly </a:t>
            </a:r>
            <a:r>
              <a:rPr lang="en-US" sz="2800" b="1" dirty="0" err="1"/>
              <a:t>Shecter</a:t>
            </a:r>
            <a:endParaRPr lang="en-US" sz="2800" dirty="0"/>
          </a:p>
        </p:txBody>
      </p:sp>
      <p:pic>
        <p:nvPicPr>
          <p:cNvPr id="48130" name="Picture 2" descr="C:\Users\user\Pictures\My Pictures\J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287" y="1802290"/>
            <a:ext cx="2875169" cy="4395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00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64689"/>
            <a:ext cx="7556313" cy="1116106"/>
          </a:xfrm>
        </p:spPr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14" y="969818"/>
            <a:ext cx="6713685" cy="57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7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Mindfulness?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83" y="1371600"/>
            <a:ext cx="7556313" cy="5426971"/>
          </a:xfrm>
        </p:spPr>
        <p:txBody>
          <a:bodyPr>
            <a:normAutofit/>
          </a:bodyPr>
          <a:lstStyle/>
          <a:p>
            <a:r>
              <a:rPr lang="en-CA" sz="2400" dirty="0" smtClean="0">
                <a:cs typeface="Times New Roman" pitchFamily="16" charset="0"/>
              </a:rPr>
              <a:t>“The awareness that emerges through paying attention on purpose, in the present moment, and non-judgmentally to things as they are.”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CA" sz="1800" dirty="0" smtClean="0">
                <a:cs typeface="Times New Roman" pitchFamily="16" charset="0"/>
              </a:rPr>
              <a:t>	</a:t>
            </a:r>
            <a:r>
              <a:rPr lang="en-CA" sz="1600" dirty="0" smtClean="0">
                <a:cs typeface="Times New Roman" pitchFamily="16" charset="0"/>
              </a:rPr>
              <a:t>-Williams, Teasdale, Segal &amp; </a:t>
            </a:r>
            <a:r>
              <a:rPr lang="en-CA" sz="1600" dirty="0" err="1" smtClean="0">
                <a:cs typeface="Times New Roman" pitchFamily="16" charset="0"/>
              </a:rPr>
              <a:t>Kabat-Zinn</a:t>
            </a:r>
            <a:r>
              <a:rPr lang="en-CA" sz="1600" dirty="0" smtClean="0">
                <a:cs typeface="Times New Roman" pitchFamily="16" charset="0"/>
              </a:rPr>
              <a:t> (2007)</a:t>
            </a:r>
            <a:endParaRPr lang="en-CA" sz="18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Two components</a:t>
            </a:r>
          </a:p>
          <a:p>
            <a:pPr lvl="1"/>
            <a:r>
              <a:rPr lang="en-US" sz="2000" b="1" dirty="0" smtClean="0"/>
              <a:t>Self-regulation of attention</a:t>
            </a:r>
          </a:p>
          <a:p>
            <a:pPr lvl="1"/>
            <a:r>
              <a:rPr lang="en-US" sz="2000" b="1" dirty="0" smtClean="0"/>
              <a:t>Accepting attitude toward experience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7" name="Picture 1" descr="C:\Users\user\AppData\Local\Microsoft\Windows\Temporary Internet Files\Content.IE5\PWRQS2CI\MC9003909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557" y="4171419"/>
            <a:ext cx="2759059" cy="246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01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Martial Arts - Integra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92364"/>
            <a:ext cx="7556313" cy="546563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20</a:t>
            </a:r>
            <a:r>
              <a:rPr lang="en-US" sz="2600" dirty="0">
                <a:solidFill>
                  <a:schemeClr val="tx1"/>
                </a:solidFill>
              </a:rPr>
              <a:t>-week </a:t>
            </a:r>
            <a:r>
              <a:rPr lang="en-US" sz="2600" dirty="0" err="1">
                <a:solidFill>
                  <a:schemeClr val="tx1"/>
                </a:solidFill>
              </a:rPr>
              <a:t>manualized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program for adolescents with Learning Disabilities (LD)</a:t>
            </a:r>
          </a:p>
          <a:p>
            <a:r>
              <a:rPr lang="en-US" sz="2600" dirty="0">
                <a:solidFill>
                  <a:schemeClr val="tx1"/>
                </a:solidFill>
              </a:rPr>
              <a:t>D</a:t>
            </a:r>
            <a:r>
              <a:rPr lang="en-US" sz="2600" dirty="0" smtClean="0">
                <a:solidFill>
                  <a:schemeClr val="tx1"/>
                </a:solidFill>
              </a:rPr>
              <a:t>esigned </a:t>
            </a:r>
            <a:r>
              <a:rPr lang="en-US" sz="2600" dirty="0">
                <a:solidFill>
                  <a:schemeClr val="tx1"/>
                </a:solidFill>
              </a:rPr>
              <a:t>to increase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self</a:t>
            </a:r>
            <a:r>
              <a:rPr lang="en-US" sz="2200" dirty="0">
                <a:solidFill>
                  <a:schemeClr val="tx1"/>
                </a:solidFill>
              </a:rPr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awareness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self</a:t>
            </a:r>
            <a:r>
              <a:rPr lang="en-US" sz="2200" dirty="0">
                <a:solidFill>
                  <a:schemeClr val="tx1"/>
                </a:solidFill>
              </a:rPr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control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adaptability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social </a:t>
            </a:r>
            <a:r>
              <a:rPr lang="en-US" sz="2200" dirty="0">
                <a:solidFill>
                  <a:schemeClr val="tx1"/>
                </a:solidFill>
              </a:rPr>
              <a:t>skills 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C</a:t>
            </a:r>
            <a:r>
              <a:rPr lang="en-US" sz="2600" dirty="0" smtClean="0">
                <a:solidFill>
                  <a:schemeClr val="tx1"/>
                </a:solidFill>
              </a:rPr>
              <a:t>ombines </a:t>
            </a:r>
            <a:r>
              <a:rPr lang="en-US" sz="2600" dirty="0">
                <a:solidFill>
                  <a:schemeClr val="tx1"/>
                </a:solidFill>
              </a:rPr>
              <a:t>elements of mindfulness, cognitive </a:t>
            </a:r>
            <a:r>
              <a:rPr lang="en-US" sz="2600" dirty="0" err="1">
                <a:solidFill>
                  <a:schemeClr val="tx1"/>
                </a:solidFill>
              </a:rPr>
              <a:t>behavioural</a:t>
            </a:r>
            <a:r>
              <a:rPr lang="en-US" sz="2600" dirty="0">
                <a:solidFill>
                  <a:schemeClr val="tx1"/>
                </a:solidFill>
              </a:rPr>
              <a:t> therapy (CBT), and mixed martial arts.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79930"/>
          </a:xfrm>
        </p:spPr>
        <p:txBody>
          <a:bodyPr/>
          <a:lstStyle/>
          <a:p>
            <a:r>
              <a:rPr lang="en-US" sz="3200" dirty="0" smtClean="0"/>
              <a:t>Findings from </a:t>
            </a:r>
            <a:r>
              <a:rPr lang="en-US" sz="3200" dirty="0" err="1" smtClean="0"/>
              <a:t>Mindfulnes</a:t>
            </a:r>
            <a:r>
              <a:rPr lang="en-US" sz="3200" dirty="0" smtClean="0"/>
              <a:t> Martial Arts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64024"/>
            <a:ext cx="7556313" cy="4862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Compared to Wait List control group, intervention youth improved on:</a:t>
            </a:r>
          </a:p>
          <a:p>
            <a:r>
              <a:rPr lang="en-US" sz="2400" b="1" dirty="0" smtClean="0"/>
              <a:t>Teens with LD + ADHD:</a:t>
            </a:r>
          </a:p>
          <a:p>
            <a:pPr lvl="1"/>
            <a:r>
              <a:rPr lang="en-US" sz="2200" b="1" dirty="0" smtClean="0"/>
              <a:t>Parent-rated externalizing behaviour (e.g., aggression, defiance)</a:t>
            </a:r>
          </a:p>
          <a:p>
            <a:r>
              <a:rPr lang="en-US" sz="2400" b="1" dirty="0" smtClean="0"/>
              <a:t>Teens with LD + Hyperactive/Impulsive Symptoms:</a:t>
            </a:r>
          </a:p>
          <a:p>
            <a:pPr lvl="1"/>
            <a:r>
              <a:rPr lang="en-US" sz="2200" b="1" dirty="0" smtClean="0"/>
              <a:t>Parent-rated social problems &amp; self-monitoring</a:t>
            </a:r>
          </a:p>
          <a:p>
            <a:r>
              <a:rPr lang="en-US" sz="2400" b="1" dirty="0" smtClean="0"/>
              <a:t>Teens with LD + Anxiety:</a:t>
            </a:r>
          </a:p>
          <a:p>
            <a:pPr lvl="1"/>
            <a:r>
              <a:rPr lang="en-US" sz="2200" b="1" dirty="0" smtClean="0"/>
              <a:t>Self report of anxiety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474" y="6126163"/>
            <a:ext cx="836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Haydicky</a:t>
            </a:r>
            <a:r>
              <a:rPr lang="en-US" dirty="0" smtClean="0"/>
              <a:t>, Wiener, </a:t>
            </a:r>
            <a:r>
              <a:rPr lang="en-US" dirty="0" err="1" smtClean="0"/>
              <a:t>Badali</a:t>
            </a:r>
            <a:r>
              <a:rPr lang="en-US" dirty="0" smtClean="0"/>
              <a:t>, Milligan, &amp; </a:t>
            </a:r>
            <a:r>
              <a:rPr lang="en-US" dirty="0" err="1" smtClean="0"/>
              <a:t>Ducharme</a:t>
            </a:r>
            <a:r>
              <a:rPr lang="en-US" dirty="0"/>
              <a:t> </a:t>
            </a:r>
            <a:r>
              <a:rPr lang="en-US" dirty="0" smtClean="0"/>
              <a:t>(2012).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5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Adapted AMBAT – Mindfulness Program for youth with ADHD and their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35548"/>
            <a:ext cx="8059614" cy="4144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Joint parent-adolescent 8 week mindfulness training program</a:t>
            </a:r>
          </a:p>
          <a:p>
            <a:r>
              <a:rPr lang="en-US" sz="2400" b="1" dirty="0" smtClean="0"/>
              <a:t>Previous research by </a:t>
            </a:r>
            <a:r>
              <a:rPr lang="en-US" sz="2400" b="1" dirty="0" err="1" smtClean="0"/>
              <a:t>Bogels</a:t>
            </a:r>
            <a:r>
              <a:rPr lang="en-US" sz="2400" b="1" dirty="0" smtClean="0"/>
              <a:t> shows the program helps teens with ADHD with attention</a:t>
            </a:r>
          </a:p>
          <a:p>
            <a:r>
              <a:rPr lang="en-US" sz="2400" b="1" dirty="0" smtClean="0"/>
              <a:t>Adapted by </a:t>
            </a:r>
            <a:r>
              <a:rPr lang="en-US" sz="2400" b="1" dirty="0" err="1" smtClean="0"/>
              <a:t>Haydicky</a:t>
            </a:r>
            <a:r>
              <a:rPr lang="en-US" sz="2400" b="1" dirty="0" smtClean="0"/>
              <a:t> &amp;  </a:t>
            </a:r>
            <a:r>
              <a:rPr lang="en-US" sz="2400" b="1" dirty="0" err="1" smtClean="0"/>
              <a:t>Shecter</a:t>
            </a:r>
            <a:r>
              <a:rPr lang="en-US" sz="2400" b="1" dirty="0" smtClean="0"/>
              <a:t> for Canadian context</a:t>
            </a:r>
          </a:p>
          <a:p>
            <a:r>
              <a:rPr lang="en-US" sz="2400" b="1" dirty="0" smtClean="0"/>
              <a:t>Designed to </a:t>
            </a:r>
          </a:p>
          <a:p>
            <a:pPr lvl="1"/>
            <a:r>
              <a:rPr lang="en-US" sz="2200" b="1" dirty="0" smtClean="0"/>
              <a:t>Improve attention and focus</a:t>
            </a:r>
          </a:p>
          <a:p>
            <a:pPr lvl="1"/>
            <a:r>
              <a:rPr lang="en-US" sz="2200" b="1" dirty="0" smtClean="0"/>
              <a:t>Lower anxiety and stress</a:t>
            </a:r>
          </a:p>
          <a:p>
            <a:pPr lvl="1"/>
            <a:r>
              <a:rPr lang="en-US" sz="2200" b="1" dirty="0"/>
              <a:t>R</a:t>
            </a:r>
            <a:r>
              <a:rPr lang="en-US" sz="2200" b="1" dirty="0" smtClean="0"/>
              <a:t>educe parenting stress and parent-adolescent conflict</a:t>
            </a:r>
          </a:p>
          <a:p>
            <a:pPr lvl="1"/>
            <a:r>
              <a:rPr lang="en-US" sz="2200" b="1" dirty="0"/>
              <a:t>E</a:t>
            </a:r>
            <a:r>
              <a:rPr lang="en-US" sz="2200" b="1" dirty="0" smtClean="0"/>
              <a:t>nhance positive interactions in families with an adolescent with ADHD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39215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17812"/>
            <a:ext cx="7556313" cy="480835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Teens demonstrated reductions in</a:t>
            </a:r>
          </a:p>
          <a:p>
            <a:pPr lvl="1"/>
            <a:r>
              <a:rPr lang="en-US" sz="2000" b="1" dirty="0"/>
              <a:t>A</a:t>
            </a:r>
            <a:r>
              <a:rPr lang="en-US" sz="2000" b="1" dirty="0" smtClean="0"/>
              <a:t>ttention problems</a:t>
            </a:r>
          </a:p>
          <a:p>
            <a:pPr lvl="1"/>
            <a:r>
              <a:rPr lang="en-US" sz="2000" b="1" dirty="0" smtClean="0"/>
              <a:t>Peer relations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dirty="0" smtClean="0"/>
              <a:t>onduct problems</a:t>
            </a:r>
          </a:p>
          <a:p>
            <a:pPr lvl="1"/>
            <a:r>
              <a:rPr lang="en-US" sz="2000" b="1" dirty="0" smtClean="0"/>
              <a:t>Anxiety</a:t>
            </a:r>
          </a:p>
          <a:p>
            <a:pPr lvl="1"/>
            <a:r>
              <a:rPr lang="en-US" sz="2000" b="1" dirty="0" smtClean="0"/>
              <a:t>Depression</a:t>
            </a:r>
          </a:p>
          <a:p>
            <a:r>
              <a:rPr lang="en-US" sz="2400" b="1" dirty="0" smtClean="0"/>
              <a:t>Parents reported</a:t>
            </a:r>
          </a:p>
          <a:p>
            <a:pPr lvl="1"/>
            <a:r>
              <a:rPr lang="en-US" sz="2000" b="1" dirty="0" smtClean="0"/>
              <a:t>Lower parenting stress</a:t>
            </a:r>
          </a:p>
          <a:p>
            <a:pPr lvl="1"/>
            <a:r>
              <a:rPr lang="en-US" sz="2000" b="1" dirty="0" smtClean="0"/>
              <a:t>Higher levels of mindful awareness</a:t>
            </a:r>
          </a:p>
          <a:p>
            <a:pPr lvl="1"/>
            <a:r>
              <a:rPr lang="en-US" sz="2000" b="1" dirty="0" smtClean="0"/>
              <a:t>Improved family functioning</a:t>
            </a:r>
            <a:endParaRPr lang="en-US" sz="2000" b="1" dirty="0"/>
          </a:p>
        </p:txBody>
      </p:sp>
      <p:pic>
        <p:nvPicPr>
          <p:cNvPr id="4" name="Picture 8" descr="C:\Users\user\AppData\Local\Microsoft\Windows\Temporary Internet Files\Content.IE5\PWRQS2CI\MC9004120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481" y="4424082"/>
            <a:ext cx="2812124" cy="24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9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4" y="178373"/>
            <a:ext cx="7556313" cy="1116106"/>
          </a:xfrm>
        </p:spPr>
        <p:txBody>
          <a:bodyPr/>
          <a:lstStyle/>
          <a:p>
            <a:r>
              <a:rPr lang="en-US" sz="4000" b="1" dirty="0" smtClean="0"/>
              <a:t>Current &amp;  Future Research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1363958"/>
            <a:ext cx="5005567" cy="5267696"/>
          </a:xfrm>
        </p:spPr>
        <p:txBody>
          <a:bodyPr>
            <a:normAutofit fontScale="62500" lnSpcReduction="20000"/>
          </a:bodyPr>
          <a:lstStyle/>
          <a:p>
            <a:r>
              <a:rPr lang="en-US" sz="2800" b="1" dirty="0" smtClean="0"/>
              <a:t>5 W’s of bullying </a:t>
            </a:r>
          </a:p>
          <a:p>
            <a:r>
              <a:rPr lang="en-US" sz="2800" b="1" dirty="0" smtClean="0"/>
              <a:t>Relationship of social perspective taking and empathy with being a bully or victim</a:t>
            </a:r>
          </a:p>
          <a:p>
            <a:r>
              <a:rPr lang="en-US" sz="2800" b="1" dirty="0" smtClean="0"/>
              <a:t>Romantic relationships </a:t>
            </a:r>
          </a:p>
          <a:p>
            <a:r>
              <a:rPr lang="en-US" sz="2800" b="1" dirty="0" smtClean="0"/>
              <a:t>How parents cope with parenting stress</a:t>
            </a:r>
          </a:p>
          <a:p>
            <a:r>
              <a:rPr lang="en-US" sz="2800" b="1" dirty="0" smtClean="0"/>
              <a:t>Impact of parenting stress on parenting </a:t>
            </a:r>
            <a:r>
              <a:rPr lang="en-US" sz="2800" b="1" dirty="0" err="1" smtClean="0"/>
              <a:t>behaviours</a:t>
            </a:r>
            <a:endParaRPr lang="en-US" sz="2800" b="1" dirty="0" smtClean="0"/>
          </a:p>
          <a:p>
            <a:r>
              <a:rPr lang="en-US" sz="2800" b="1" dirty="0" smtClean="0"/>
              <a:t>Parents’ involvement in their teens’ education</a:t>
            </a:r>
          </a:p>
          <a:p>
            <a:r>
              <a:rPr lang="en-US" sz="2800" b="1" dirty="0" smtClean="0"/>
              <a:t>Further study of mindfulness and other interventions</a:t>
            </a:r>
          </a:p>
          <a:p>
            <a:r>
              <a:rPr lang="en-US" sz="2800" b="1" dirty="0" smtClean="0"/>
              <a:t>Mobilizing knowledge to teens, parents, and teachers</a:t>
            </a:r>
          </a:p>
          <a:p>
            <a:endParaRPr lang="en-US" sz="2800" b="1" dirty="0" smtClean="0"/>
          </a:p>
          <a:p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000" y="1981200"/>
            <a:ext cx="2794000" cy="379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731" y="6184840"/>
            <a:ext cx="22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Alan </a:t>
            </a:r>
            <a:r>
              <a:rPr lang="en-US" sz="2400" b="1" dirty="0" err="1" smtClean="0"/>
              <a:t>Rokeach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08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20" y="1333500"/>
            <a:ext cx="3763896" cy="52276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Thank you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09" y="4733636"/>
            <a:ext cx="316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Ashley </a:t>
            </a:r>
            <a:r>
              <a:rPr lang="en-US" sz="2800" b="1" dirty="0" err="1" smtClean="0"/>
              <a:t>Brunsek</a:t>
            </a:r>
            <a:endParaRPr lang="en-US" sz="2800" b="1" dirty="0" smtClean="0"/>
          </a:p>
          <a:p>
            <a:r>
              <a:rPr lang="en-US" sz="2800" b="1" dirty="0" smtClean="0"/>
              <a:t>Lab Manager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676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our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To improve the quality of life of adolescents with ADHD and their families by:</a:t>
            </a:r>
          </a:p>
          <a:p>
            <a:r>
              <a:rPr lang="en-US" b="1" dirty="0" smtClean="0"/>
              <a:t>Understanding how teens with ADHD feel about themselves</a:t>
            </a:r>
          </a:p>
          <a:p>
            <a:r>
              <a:rPr lang="en-US" b="1" dirty="0" smtClean="0"/>
              <a:t>Learning about the nature of the teens’ peer relations</a:t>
            </a:r>
          </a:p>
          <a:p>
            <a:pPr lvl="1"/>
            <a:r>
              <a:rPr lang="en-US" b="1" dirty="0" smtClean="0"/>
              <a:t>Bullying</a:t>
            </a:r>
          </a:p>
          <a:p>
            <a:pPr lvl="1"/>
            <a:r>
              <a:rPr lang="en-US" b="1" dirty="0" smtClean="0"/>
              <a:t>Friendship</a:t>
            </a:r>
          </a:p>
          <a:p>
            <a:r>
              <a:rPr lang="en-US" b="1" dirty="0" smtClean="0"/>
              <a:t>Examining the impact of having a teen with ADHD on parents</a:t>
            </a:r>
          </a:p>
          <a:p>
            <a:pPr lvl="1"/>
            <a:r>
              <a:rPr lang="en-US" b="1" dirty="0" smtClean="0"/>
              <a:t>Parenting stress</a:t>
            </a:r>
          </a:p>
          <a:p>
            <a:pPr lvl="1"/>
            <a:r>
              <a:rPr lang="en-US" b="1" dirty="0" smtClean="0"/>
              <a:t>Parent-teen conflict</a:t>
            </a:r>
          </a:p>
          <a:p>
            <a:r>
              <a:rPr lang="en-US" b="1" dirty="0" smtClean="0"/>
              <a:t>Investigating whether mindfulness cognitive </a:t>
            </a:r>
            <a:r>
              <a:rPr lang="en-US" b="1" dirty="0" err="1" smtClean="0"/>
              <a:t>behavioural</a:t>
            </a:r>
            <a:r>
              <a:rPr lang="en-US" b="1" dirty="0" smtClean="0"/>
              <a:t> therapy interventions help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1400" y="6121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research was supported by the Social Science and Humanities Research Council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0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0" y="1358900"/>
            <a:ext cx="2794000" cy="4127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Self Perceptions, Positive Illusions and Stigma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04447" y="6260047"/>
            <a:ext cx="327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Angela </a:t>
            </a:r>
            <a:r>
              <a:rPr lang="en-US" sz="2800" dirty="0" err="1" smtClean="0"/>
              <a:t>Varma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862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Self-Perceptions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74259" y="2726161"/>
            <a:ext cx="2725392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ACADEMIC COMPETENCE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24288" y="2757142"/>
            <a:ext cx="313049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JOB COMPETENCE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4718" y="4089245"/>
            <a:ext cx="465800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BEHAVIOURAL CONDUCT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3170" y="6053348"/>
            <a:ext cx="747172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 differences in self-esteem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596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Positive Illusions for ADHD Symptoms (PIB) 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16067" name="Picture 3" descr="b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0113" y="1844675"/>
            <a:ext cx="3600450" cy="46085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6068" name="Picture 4" descr="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59886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555875" y="1590675"/>
            <a:ext cx="4495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100" b="1" u="none">
                <a:solidFill>
                  <a:srgbClr val="FF0000"/>
                </a:solidFill>
              </a:rPr>
              <a:t>ALEX: Fidgeting &amp; Squirming</a:t>
            </a:r>
          </a:p>
        </p:txBody>
      </p:sp>
    </p:spTree>
    <p:extLst>
      <p:ext uri="{BB962C8B-B14F-4D97-AF65-F5344CB8AC3E}">
        <p14:creationId xmlns:p14="http://schemas.microsoft.com/office/powerpoint/2010/main" xmlns="" val="15413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Positive Illusory Bias – Parents </a:t>
            </a:r>
            <a:r>
              <a:rPr lang="en-US" b="1" dirty="0" err="1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vs</a:t>
            </a:r>
            <a:r>
              <a:rPr lang="en-US" b="1" dirty="0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Adolescents</a:t>
            </a:r>
            <a:endParaRPr lang="en-US" b="1" dirty="0">
              <a:solidFill>
                <a:srgbClr val="6633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70340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4103881"/>
              </p:ext>
            </p:extLst>
          </p:nvPr>
        </p:nvGraphicFramePr>
        <p:xfrm>
          <a:off x="-671513" y="1995488"/>
          <a:ext cx="8975726" cy="4811712"/>
        </p:xfrm>
        <a:graphic>
          <a:graphicData uri="http://schemas.openxmlformats.org/presentationml/2006/ole">
            <p:oleObj spid="_x0000_s3166" name="Chart" r:id="rId4" imgW="10029600" imgH="5375880" progId="MSGraph.Chart.8">
              <p:embed followColorScheme="full"/>
            </p:oleObj>
          </a:graphicData>
        </a:graphic>
      </p:graphicFrame>
      <p:sp>
        <p:nvSpPr>
          <p:cNvPr id="270342" name="Text Box 6"/>
          <p:cNvSpPr txBox="1">
            <a:spLocks noChangeArrowheads="1"/>
          </p:cNvSpPr>
          <p:nvPr/>
        </p:nvSpPr>
        <p:spPr bwMode="auto">
          <a:xfrm rot="16200000">
            <a:off x="-1023143" y="3780631"/>
            <a:ext cx="29273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700" b="1" u="none"/>
              <a:t>PIB Discrepancy Score</a:t>
            </a:r>
          </a:p>
        </p:txBody>
      </p:sp>
      <p:graphicFrame>
        <p:nvGraphicFramePr>
          <p:cNvPr id="270421" name="Group 85"/>
          <p:cNvGraphicFramePr>
            <a:graphicFrameLocks noGrp="1"/>
          </p:cNvGraphicFramePr>
          <p:nvPr>
            <p:ph sz="half" idx="2"/>
          </p:nvPr>
        </p:nvGraphicFramePr>
        <p:xfrm>
          <a:off x="7308850" y="3933825"/>
          <a:ext cx="1584325" cy="1898651"/>
        </p:xfrm>
        <a:graphic>
          <a:graphicData uri="http://schemas.openxmlformats.org/drawingml/2006/table">
            <a:tbl>
              <a:tblPr/>
              <a:tblGrid>
                <a:gridCol w="481013"/>
                <a:gridCol w="525462"/>
                <a:gridCol w="57785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.069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69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PIB – Teachers </a:t>
            </a:r>
            <a:r>
              <a:rPr lang="en-US" b="1" dirty="0" err="1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vs</a:t>
            </a:r>
            <a:r>
              <a:rPr lang="en-US" b="1" dirty="0" smtClean="0">
                <a:solidFill>
                  <a:srgbClr val="66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Adolescents</a:t>
            </a:r>
            <a:endParaRPr lang="en-US" b="1" dirty="0">
              <a:solidFill>
                <a:srgbClr val="6633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7853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57434487"/>
              </p:ext>
            </p:extLst>
          </p:nvPr>
        </p:nvGraphicFramePr>
        <p:xfrm>
          <a:off x="-449263" y="2000250"/>
          <a:ext cx="8967788" cy="4802188"/>
        </p:xfrm>
        <a:graphic>
          <a:graphicData uri="http://schemas.openxmlformats.org/presentationml/2006/ole">
            <p:oleObj spid="_x0000_s5214" name="Chart" r:id="rId4" imgW="10020240" imgH="5357520" progId="MSGraph.Chart.8">
              <p:embed followColorScheme="full"/>
            </p:oleObj>
          </a:graphicData>
        </a:graphic>
      </p:graphicFrame>
      <p:sp>
        <p:nvSpPr>
          <p:cNvPr id="278532" name="Text Box 4"/>
          <p:cNvSpPr txBox="1">
            <a:spLocks noChangeArrowheads="1"/>
          </p:cNvSpPr>
          <p:nvPr/>
        </p:nvSpPr>
        <p:spPr bwMode="auto">
          <a:xfrm rot="16200000">
            <a:off x="-1023143" y="3780631"/>
            <a:ext cx="29273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700" b="1" u="none"/>
              <a:t>PIB Discrepancy Score</a:t>
            </a:r>
          </a:p>
        </p:txBody>
      </p:sp>
    </p:spTree>
    <p:extLst>
      <p:ext uri="{BB962C8B-B14F-4D97-AF65-F5344CB8AC3E}">
        <p14:creationId xmlns:p14="http://schemas.microsoft.com/office/powerpoint/2010/main" xmlns="" val="2274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428</TotalTime>
  <Words>2003</Words>
  <Application>Microsoft Office PowerPoint</Application>
  <PresentationFormat>On-screen Show (4:3)</PresentationFormat>
  <Paragraphs>350</Paragraphs>
  <Slides>36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Advantage</vt:lpstr>
      <vt:lpstr>Chart</vt:lpstr>
      <vt:lpstr>Adolescent ADHD: Self, Peers and Parents</vt:lpstr>
      <vt:lpstr>Outline</vt:lpstr>
      <vt:lpstr>The Team</vt:lpstr>
      <vt:lpstr>Purpose of our research</vt:lpstr>
      <vt:lpstr>Self Perceptions, Positive Illusions and Stigma</vt:lpstr>
      <vt:lpstr>Self-Perceptions</vt:lpstr>
      <vt:lpstr>Positive Illusions for ADHD Symptoms (PIB) </vt:lpstr>
      <vt:lpstr>Positive Illusory Bias – Parents vs Adolescents</vt:lpstr>
      <vt:lpstr>PIB – Teachers vs Adolescents</vt:lpstr>
      <vt:lpstr>Stigma of ADHD and Problem Behaviours</vt:lpstr>
      <vt:lpstr>Peer Relations</vt:lpstr>
      <vt:lpstr>What is Bullying?</vt:lpstr>
      <vt:lpstr>Impact of Bullying</vt:lpstr>
      <vt:lpstr>Importance of Peer Victimization</vt:lpstr>
      <vt:lpstr>TYPES OF BULLYING</vt:lpstr>
      <vt:lpstr>“Frequent” Categorization</vt:lpstr>
      <vt:lpstr>ADHD and Bullying: Adolescence</vt:lpstr>
      <vt:lpstr>PREDICTORS OF VICTIMIZATION</vt:lpstr>
      <vt:lpstr>PARENT – ADOLESCENT CONFLICT </vt:lpstr>
      <vt:lpstr>Number of Conflicts out of 45</vt:lpstr>
      <vt:lpstr>Specific Areas of Conflict</vt:lpstr>
      <vt:lpstr>Parenting Stress </vt:lpstr>
      <vt:lpstr>WHAT IS PARENTING STRESS?</vt:lpstr>
      <vt:lpstr>Domains of Parenting Stress</vt:lpstr>
      <vt:lpstr> ADHD Mother  vs. Control  Comparing parenting stress levels </vt:lpstr>
      <vt:lpstr>ADHD Father vs. Control  Comparing parenting stress levels </vt:lpstr>
      <vt:lpstr>Predictors of Maternal Stress  Total Stress</vt:lpstr>
      <vt:lpstr>Predictors Paternal Stress  Total Stress </vt:lpstr>
      <vt:lpstr>Mindfulness Intervention </vt:lpstr>
      <vt:lpstr>What is Mindfulness?</vt:lpstr>
      <vt:lpstr>Mindfulness Martial Arts - Integra</vt:lpstr>
      <vt:lpstr>Findings from Mindfulnes Martial Arts</vt:lpstr>
      <vt:lpstr>Adapted AMBAT – Mindfulness Program for youth with ADHD and their Parents</vt:lpstr>
      <vt:lpstr>Preliminary Findings</vt:lpstr>
      <vt:lpstr>Current &amp;  Future Research</vt:lpstr>
      <vt:lpstr>Thank you</vt:lpstr>
    </vt:vector>
  </TitlesOfParts>
  <Company>OISE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ADHD: Self, Peers and Parents</dc:title>
  <dc:creator>Judith Wiener</dc:creator>
  <cp:lastModifiedBy>primehea</cp:lastModifiedBy>
  <cp:revision>98</cp:revision>
  <dcterms:created xsi:type="dcterms:W3CDTF">2012-04-27T21:21:00Z</dcterms:created>
  <dcterms:modified xsi:type="dcterms:W3CDTF">2012-05-09T14:31:34Z</dcterms:modified>
</cp:coreProperties>
</file>